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310" r:id="rId4"/>
    <p:sldId id="311" r:id="rId5"/>
    <p:sldId id="275" r:id="rId6"/>
    <p:sldId id="260" r:id="rId7"/>
    <p:sldId id="312" r:id="rId8"/>
    <p:sldId id="274" r:id="rId9"/>
    <p:sldId id="263" r:id="rId10"/>
    <p:sldId id="272" r:id="rId11"/>
    <p:sldId id="279" r:id="rId12"/>
    <p:sldId id="276" r:id="rId13"/>
    <p:sldId id="261" r:id="rId14"/>
    <p:sldId id="271" r:id="rId15"/>
    <p:sldId id="313" r:id="rId16"/>
    <p:sldId id="306" r:id="rId17"/>
    <p:sldId id="315" r:id="rId18"/>
    <p:sldId id="342" r:id="rId19"/>
    <p:sldId id="344" r:id="rId20"/>
    <p:sldId id="318" r:id="rId21"/>
    <p:sldId id="346" r:id="rId22"/>
    <p:sldId id="343" r:id="rId23"/>
    <p:sldId id="345" r:id="rId24"/>
    <p:sldId id="341" r:id="rId25"/>
    <p:sldId id="347" r:id="rId26"/>
    <p:sldId id="349" r:id="rId27"/>
    <p:sldId id="350" r:id="rId28"/>
    <p:sldId id="348" r:id="rId29"/>
    <p:sldId id="352" r:id="rId30"/>
    <p:sldId id="307" r:id="rId31"/>
    <p:sldId id="322" r:id="rId32"/>
    <p:sldId id="351" r:id="rId33"/>
    <p:sldId id="353" r:id="rId34"/>
    <p:sldId id="340" r:id="rId35"/>
    <p:sldId id="269" r:id="rId36"/>
    <p:sldId id="27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4"/>
    <p:restoredTop sz="78776"/>
  </p:normalViewPr>
  <p:slideViewPr>
    <p:cSldViewPr snapToGrid="0">
      <p:cViewPr varScale="1">
        <p:scale>
          <a:sx n="71" d="100"/>
          <a:sy n="71" d="100"/>
        </p:scale>
        <p:origin x="687" y="51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6822426-2063-B562-01B3-6B5F31D94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96FC6D-2904-DEFC-03D5-9150A5FEC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C4730-1A4D-2B4C-A247-951F5D7E1075}" type="datetimeFigureOut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DC08F1-B6F9-C419-A1C6-54B69620F1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0C11C-FBFC-362A-49E3-EAC37BE4A3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7452F-EB5F-234B-87A7-A19B56501A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46163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B7D29-82EC-B142-9118-DF3C278AB6B8}" type="datetimeFigureOut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5A89D-5CD3-1643-9A2B-F5C4396737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74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오토 스토어에서 </a:t>
            </a:r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상품 등록 자동화 시스템 구현 및 최적화 </a:t>
            </a:r>
            <a:r>
              <a:rPr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DB </a:t>
            </a:r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구축에 </a:t>
            </a:r>
            <a:r>
              <a:rPr lang="ko-KR" altLang="en-US" dirty="0"/>
              <a:t>대해 발표할 </a:t>
            </a:r>
            <a:r>
              <a:rPr lang="en-US" altLang="ko-KR" dirty="0"/>
              <a:t>AI</a:t>
            </a:r>
            <a:r>
              <a:rPr lang="ko-KR" altLang="en-US" dirty="0"/>
              <a:t>융합학부 고경빈입니다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Spring MVC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는 </a:t>
            </a:r>
            <a:r>
              <a:rPr lang="ko" altLang="ko-KR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동기적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인 방식으로 요청과 응답을 처리한다. 요청이 들어오면 해당 요청을 처리할 때까지 스레드를 차지하고, 응답을 반환한 후 스레드를 반환한다.</a:t>
            </a: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상품 데이터 로드 및</a:t>
            </a:r>
            <a:endParaRPr lang="en-US" altLang="ko-KR" dirty="0">
              <a:solidFill>
                <a:schemeClr val="dk1"/>
              </a:solidFill>
              <a:highlight>
                <a:srgbClr val="FFFFFF"/>
              </a:highlight>
              <a:latin typeface="DM Sans" pitchFamily="2" charset="0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 데이터 저장 과정을 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Spring MVC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를 사용해 구현할 것입니다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.</a:t>
            </a:r>
            <a:endParaRPr lang="ko-KR" altLang="en-US"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45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다음은 데이터베이스 관련입니다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AWS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Cloud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서버가 제공하는 기능 중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MySQL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을 사용할 것입니다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클라우드 서버 상에 있는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MySQL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을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Boot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와 연동해 상품 데이터를 관리할 것입니다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endParaRPr lang="ko-KR" altLang="en-US"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90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기대효과입니다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복잡한 상품 등록 방식을 없애고 자동으로 상품을 스마트 스토어에 등록할 수 있게 될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주기적으로 판매량</a:t>
            </a:r>
            <a:r>
              <a:rPr lang="en-US" altLang="ko-KR" dirty="0"/>
              <a:t>, </a:t>
            </a:r>
            <a:r>
              <a:rPr lang="ko-KR" altLang="en-US" dirty="0"/>
              <a:t>평점을 기준으로 상품을 읽어 시기 별 유행에 맞는 상품을 적절하게 보유할 수 있게 될 것입니다</a:t>
            </a:r>
            <a:r>
              <a:rPr lang="en-US" altLang="ko-KR" dirty="0"/>
              <a:t>.</a:t>
            </a:r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71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5FEA98-8333-DE9A-8B3B-33062605C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3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5FEA98-8333-DE9A-8B3B-33062605C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805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Boot </a:t>
            </a:r>
            <a:r>
              <a:rPr lang="ko-KR" altLang="en-US" dirty="0"/>
              <a:t>환경에서 코드 작성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알리 익스프레스에서 제공하는 </a:t>
            </a:r>
            <a:r>
              <a:rPr lang="en-US" altLang="ko-KR" dirty="0"/>
              <a:t>API </a:t>
            </a:r>
            <a:r>
              <a:rPr lang="ko-KR" altLang="en-US" dirty="0"/>
              <a:t>사용해 상품 정보 가져옴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네이버 스마트 스토어에서 제공하는 </a:t>
            </a:r>
            <a:r>
              <a:rPr lang="en-US" altLang="ko-KR" dirty="0"/>
              <a:t>API </a:t>
            </a:r>
            <a:r>
              <a:rPr lang="ko-KR" altLang="en-US" dirty="0"/>
              <a:t>사용해 상품 등록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b="0" dirty="0">
                <a:latin typeface="DM Sans"/>
                <a:ea typeface="DM Sans"/>
                <a:cs typeface="DM Sans"/>
                <a:sym typeface="DM Sans"/>
              </a:rPr>
              <a:t>Spring MVC</a:t>
            </a:r>
            <a:r>
              <a:rPr lang="en-US" altLang="ko" sz="100" b="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ko-KR" altLang="en-US" sz="100" b="0" dirty="0">
                <a:latin typeface="DM Sans"/>
                <a:ea typeface="DM Sans"/>
                <a:cs typeface="DM Sans"/>
                <a:sym typeface="DM Sans"/>
              </a:rPr>
              <a:t>사용해 모든 과정을 동기 방식으로 구현</a:t>
            </a:r>
            <a:endParaRPr lang="en-US" altLang="ko-K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데이터베이스로 </a:t>
            </a:r>
            <a:r>
              <a:rPr lang="en-US" altLang="ko-KR" dirty="0"/>
              <a:t>AWS</a:t>
            </a:r>
            <a:r>
              <a:rPr lang="ko-KR" altLang="en-US" dirty="0"/>
              <a:t>에서 제공하는 </a:t>
            </a:r>
            <a:r>
              <a:rPr lang="en-US" altLang="ko-KR" dirty="0"/>
              <a:t>MySQL </a:t>
            </a:r>
            <a:r>
              <a:rPr lang="ko-KR" altLang="en-US" dirty="0"/>
              <a:t>서버 이용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872415-8781-4F67-4E5A-23FCC7EF2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553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결과물입니다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인텔리제이를 통해 프로젝트 패키지 구조를 간단하게 캡처해보았습니다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~~~</a:t>
            </a:r>
            <a:r>
              <a:rPr lang="ko-KR" altLang="en-US" dirty="0"/>
              <a:t> 설명 </a:t>
            </a:r>
            <a:r>
              <a:rPr lang="en-US" altLang="ko-KR" dirty="0"/>
              <a:t>~~~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자세한 코드 내용은 시간관계상 생략하겠습니다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61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알리 익스프레스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</a:t>
            </a:r>
            <a:r>
              <a:rPr lang="en-US" altLang="ko-KR" dirty="0"/>
              <a:t>ID</a:t>
            </a:r>
            <a:r>
              <a:rPr lang="ko-KR" altLang="en-US" dirty="0"/>
              <a:t>를 확인 후</a:t>
            </a:r>
            <a:r>
              <a:rPr lang="en-US" altLang="ko-KR" dirty="0"/>
              <a:t>, </a:t>
            </a:r>
            <a:r>
              <a:rPr lang="ko-KR" altLang="en-US" dirty="0"/>
              <a:t>원하는 상품 카테고리를 선별해 상품 등록에 사용했습니다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87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알리 익스프레스 상품 정보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설정한 카테고리의 상품 정보를 판매량이 높은 순으로 </a:t>
            </a:r>
            <a:r>
              <a:rPr lang="en-US" altLang="ko-KR" dirty="0"/>
              <a:t>10</a:t>
            </a:r>
            <a:r>
              <a:rPr lang="ko-KR" altLang="en-US" dirty="0"/>
              <a:t>개씩 읽어 필요한 속성들만 뽑아 </a:t>
            </a:r>
            <a:r>
              <a:rPr lang="en-US" altLang="ko-KR" dirty="0"/>
              <a:t>DB</a:t>
            </a:r>
            <a:r>
              <a:rPr lang="ko-KR" altLang="en-US" dirty="0"/>
              <a:t>에 저장했습니다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5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AD87CB-C7B7-F78B-F559-09B6B3AB5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상품 </a:t>
            </a:r>
            <a:r>
              <a:rPr lang="en-US" altLang="ko-KR" dirty="0"/>
              <a:t>Entity</a:t>
            </a:r>
            <a:r>
              <a:rPr lang="ko-KR" altLang="en-US" dirty="0"/>
              <a:t> 클래스로</a:t>
            </a:r>
            <a:r>
              <a:rPr lang="en-US" altLang="ko-KR" dirty="0"/>
              <a:t>,</a:t>
            </a:r>
            <a:r>
              <a:rPr lang="ko-KR" altLang="en-US" dirty="0"/>
              <a:t> 데이터베이스에 직접 저장할 객체를 정의한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어노테이션을</a:t>
            </a:r>
            <a:r>
              <a:rPr lang="ko-KR" altLang="en-US" dirty="0"/>
              <a:t> 통해 여러 속성을 지정해준 것을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49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정보 저장 함수 실행 후 </a:t>
            </a:r>
            <a:r>
              <a:rPr lang="en-US" altLang="ko-KR" dirty="0"/>
              <a:t>DB</a:t>
            </a:r>
            <a:r>
              <a:rPr lang="ko-KR" altLang="en-US" dirty="0"/>
              <a:t>에는 다음과 같이 정보가 저장됩니다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926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스마트 스토어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목록을 확인 후</a:t>
            </a:r>
            <a:r>
              <a:rPr lang="en-US" altLang="ko-KR" dirty="0"/>
              <a:t>, </a:t>
            </a:r>
            <a:r>
              <a:rPr lang="ko-KR" altLang="en-US" dirty="0"/>
              <a:t>알리에서 가져온 데이터와 맞는 카테고리를 찾아 맵핑 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81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스마트 스토어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목록을 확인 후</a:t>
            </a:r>
            <a:r>
              <a:rPr lang="en-US" altLang="ko-KR" dirty="0"/>
              <a:t>, </a:t>
            </a:r>
            <a:r>
              <a:rPr lang="ko-KR" altLang="en-US" dirty="0"/>
              <a:t>알리에서 가져온 데이터와 맞는 카테고리를 찾아 맵핑 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312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스마트 스토어 상품 등록 파라미터로</a:t>
            </a:r>
            <a:r>
              <a:rPr lang="en-US" altLang="ko-KR" dirty="0"/>
              <a:t>,</a:t>
            </a:r>
            <a:r>
              <a:rPr lang="ko-KR" altLang="en-US" dirty="0"/>
              <a:t> 데이터 베이스에 저장된 정보를 각 파라미터 요구사항에 맞게 수정 후 사용했습니다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142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스마트 스토어에 등록된 상품 </a:t>
            </a:r>
            <a:r>
              <a:rPr lang="en-US" altLang="ko-KR" dirty="0"/>
              <a:t>Id</a:t>
            </a:r>
            <a:r>
              <a:rPr lang="ko-KR" altLang="en-US" dirty="0"/>
              <a:t>를 저장한 테이블입니다</a:t>
            </a:r>
            <a:r>
              <a:rPr lang="en-US" altLang="ko-KR" dirty="0"/>
              <a:t>. </a:t>
            </a:r>
            <a:r>
              <a:rPr lang="ko-KR" altLang="en-US" dirty="0"/>
              <a:t>상품 업데이트 전 등록된 상품을 초기화 하는 작업을 해야 합니다</a:t>
            </a:r>
            <a:r>
              <a:rPr lang="en-US" altLang="ko-KR" dirty="0"/>
              <a:t>. </a:t>
            </a:r>
            <a:r>
              <a:rPr lang="ko-KR" altLang="en-US" dirty="0"/>
              <a:t>이를 위해 상품을 등록하는 과정에서 상품 </a:t>
            </a:r>
            <a:r>
              <a:rPr lang="en-US" altLang="ko-KR" dirty="0"/>
              <a:t>Id</a:t>
            </a:r>
            <a:r>
              <a:rPr lang="ko-KR" altLang="en-US" dirty="0"/>
              <a:t>를 테이블에 저장해놓고</a:t>
            </a:r>
            <a:r>
              <a:rPr lang="en-US" altLang="ko-KR" dirty="0"/>
              <a:t>, </a:t>
            </a:r>
            <a:r>
              <a:rPr lang="ko-KR" altLang="en-US" dirty="0"/>
              <a:t>초기화 시 테이블을 읽어 초기화를 수행합니다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051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등록 함수가 실행되면 스마트 스토어에 상품이 등록된 결과입니다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073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등록 함수가 실행되면 스마트 스토어에 상품이 등록된 결과입니다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96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</a:t>
            </a:r>
            <a:r>
              <a:rPr lang="en-US" altLang="ko-KR" dirty="0"/>
              <a:t>DB </a:t>
            </a:r>
            <a:r>
              <a:rPr lang="ko-KR" altLang="en-US" dirty="0"/>
              <a:t>초기화</a:t>
            </a:r>
            <a:r>
              <a:rPr lang="en-US" altLang="ko-KR" dirty="0"/>
              <a:t>, </a:t>
            </a:r>
            <a:r>
              <a:rPr lang="ko-KR" altLang="en-US" dirty="0"/>
              <a:t>등록 상품 테이블 초기화</a:t>
            </a:r>
            <a:r>
              <a:rPr lang="en-US" altLang="ko-KR" dirty="0"/>
              <a:t>, </a:t>
            </a:r>
            <a:r>
              <a:rPr lang="ko-KR" altLang="en-US" dirty="0"/>
              <a:t>스마트 스토어 초기화</a:t>
            </a:r>
            <a:r>
              <a:rPr lang="en-US" altLang="ko-KR" dirty="0"/>
              <a:t>, </a:t>
            </a:r>
            <a:r>
              <a:rPr lang="ko-KR" altLang="en-US" dirty="0"/>
              <a:t>상품 업데이트</a:t>
            </a:r>
            <a:r>
              <a:rPr lang="en-US" altLang="ko-KR" dirty="0"/>
              <a:t>, </a:t>
            </a:r>
            <a:r>
              <a:rPr lang="ko-KR" altLang="en-US" dirty="0"/>
              <a:t>상품 등록의 과정을 하나의 동작으로 함수화 시켰고</a:t>
            </a:r>
            <a:r>
              <a:rPr lang="en-US" altLang="ko-KR" dirty="0"/>
              <a:t>, Scheduled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사용해 매달 </a:t>
            </a:r>
            <a:r>
              <a:rPr lang="en-US" altLang="ko-KR" dirty="0"/>
              <a:t>1</a:t>
            </a:r>
            <a:r>
              <a:rPr lang="ko-KR" altLang="en-US" dirty="0"/>
              <a:t>일 자정에 코드가 실행되도록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DB </a:t>
            </a:r>
            <a:r>
              <a:rPr lang="ko-KR" altLang="en-US" dirty="0"/>
              <a:t>용량이 무한정 커지는 것을 방지하기 위해 데이터가 임계점</a:t>
            </a:r>
            <a:r>
              <a:rPr lang="en-US" altLang="ko-KR" dirty="0"/>
              <a:t>(10000)</a:t>
            </a:r>
            <a:r>
              <a:rPr lang="ko-KR" altLang="en-US" dirty="0"/>
              <a:t>보다 많아지면 가장 오래된 날짜에 저장됐던 데이터들을 삭제하는 기능을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코드를 보시면 </a:t>
            </a:r>
            <a:r>
              <a:rPr lang="en-US" altLang="ko-KR" dirty="0"/>
              <a:t>Spring Batch</a:t>
            </a:r>
            <a:r>
              <a:rPr lang="ko-KR" altLang="en-US" dirty="0"/>
              <a:t>를 사용하지 않고 </a:t>
            </a:r>
            <a:r>
              <a:rPr lang="en-US" altLang="ko-KR" dirty="0"/>
              <a:t>Scheduler</a:t>
            </a:r>
            <a:r>
              <a:rPr lang="ko-KR" altLang="en-US" dirty="0"/>
              <a:t>만을 사용해 구성했습니다</a:t>
            </a:r>
            <a:r>
              <a:rPr lang="en-US" altLang="ko-KR" dirty="0"/>
              <a:t>. </a:t>
            </a:r>
            <a:r>
              <a:rPr lang="ko-KR" altLang="en-US" dirty="0"/>
              <a:t>그 이유를 설명 드리기 위해 우선 두 방식의 차이점을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Scheduler</a:t>
            </a:r>
            <a:r>
              <a:rPr lang="ko-KR" altLang="en-US" dirty="0"/>
              <a:t>는 주기적인 작업을 간단히 실행하는 데 사용됩니다</a:t>
            </a:r>
            <a:r>
              <a:rPr lang="en-US" altLang="ko-KR" dirty="0"/>
              <a:t>. </a:t>
            </a:r>
            <a:r>
              <a:rPr lang="ko-KR" altLang="en-US" dirty="0"/>
              <a:t>데이터 처리나 트랜잭션 관리가 복잡하지 않은 경우에 유용합니다</a:t>
            </a:r>
            <a:r>
              <a:rPr lang="en-US" altLang="ko-KR" dirty="0"/>
              <a:t>. </a:t>
            </a:r>
            <a:r>
              <a:rPr lang="ko-KR" altLang="en-US" dirty="0"/>
              <a:t>하지만 복잡한 데이터 처리나 데이터 작업에는 적합하지 않고</a:t>
            </a:r>
            <a:r>
              <a:rPr lang="en-US" altLang="ko-KR" dirty="0"/>
              <a:t>, </a:t>
            </a:r>
            <a:r>
              <a:rPr lang="ko-KR" altLang="en-US" dirty="0"/>
              <a:t>트랜잭션 관리나 재시도 로직이 필요한 경우 기능이 제한적이라는 단점이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Batch</a:t>
            </a:r>
            <a:r>
              <a:rPr lang="ko-KR" altLang="en-US" dirty="0"/>
              <a:t>는 대규모 데이터 처리를 위해 설계된 프레임워크로</a:t>
            </a:r>
            <a:r>
              <a:rPr lang="en-US" altLang="ko-KR" dirty="0"/>
              <a:t>, </a:t>
            </a:r>
            <a:r>
              <a:rPr lang="ko-KR" altLang="en-US" dirty="0"/>
              <a:t>복잡한 데이터 변환</a:t>
            </a:r>
            <a:r>
              <a:rPr lang="en-US" altLang="ko-KR" dirty="0"/>
              <a:t>, </a:t>
            </a:r>
            <a:r>
              <a:rPr lang="ko-KR" altLang="en-US" dirty="0"/>
              <a:t>트랜잭션 관리</a:t>
            </a:r>
            <a:r>
              <a:rPr lang="en-US" altLang="ko-KR" dirty="0"/>
              <a:t>, </a:t>
            </a:r>
            <a:r>
              <a:rPr lang="ko-KR" altLang="en-US" dirty="0"/>
              <a:t>실패 시 재시도 로직 등을 지원합니다</a:t>
            </a:r>
            <a:r>
              <a:rPr lang="en-US" altLang="ko-KR" dirty="0"/>
              <a:t>. </a:t>
            </a:r>
            <a:r>
              <a:rPr lang="ko-KR" altLang="en-US" dirty="0"/>
              <a:t>또한 트랜잭션 관리와 실패 시 재시도 로직이 필요한 경우</a:t>
            </a:r>
            <a:r>
              <a:rPr lang="en-US" altLang="ko-KR" dirty="0"/>
              <a:t>, </a:t>
            </a:r>
            <a:r>
              <a:rPr lang="ko-KR" altLang="en-US" dirty="0"/>
              <a:t>작업의 상태를 추적하고</a:t>
            </a:r>
            <a:r>
              <a:rPr lang="en-US" altLang="ko-KR" dirty="0"/>
              <a:t>, </a:t>
            </a:r>
            <a:r>
              <a:rPr lang="ko-KR" altLang="en-US" dirty="0"/>
              <a:t>실패한 작업을 재실행할 필요가 있는 경우 사용합니다</a:t>
            </a:r>
            <a:r>
              <a:rPr lang="en-US" altLang="ko-KR" dirty="0"/>
              <a:t>. </a:t>
            </a:r>
            <a:r>
              <a:rPr lang="ko-KR" altLang="en-US" dirty="0"/>
              <a:t>무조건 배치 방식을 사용하는 것이 더 </a:t>
            </a:r>
            <a:r>
              <a:rPr lang="ko-KR" altLang="en-US" dirty="0" err="1"/>
              <a:t>좋아보일</a:t>
            </a:r>
            <a:r>
              <a:rPr lang="ko-KR" altLang="en-US" dirty="0"/>
              <a:t> 순 있지만 작은 규모의 간단한 작업에는 과도한 솔루션일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 코드에서 하는 작업은 </a:t>
            </a:r>
            <a:r>
              <a:rPr lang="en-US" altLang="ko-KR" dirty="0"/>
              <a:t>1. </a:t>
            </a:r>
            <a:r>
              <a:rPr lang="ko-KR" altLang="en-US" dirty="0"/>
              <a:t>특정 주기마다 데이터를 로드하고</a:t>
            </a:r>
            <a:r>
              <a:rPr lang="en-US" altLang="ko-KR" dirty="0"/>
              <a:t>, </a:t>
            </a:r>
            <a:r>
              <a:rPr lang="ko-KR" altLang="en-US" dirty="0"/>
              <a:t>데이터를 삭제하고</a:t>
            </a:r>
            <a:r>
              <a:rPr lang="en-US" altLang="ko-KR" dirty="0"/>
              <a:t>, </a:t>
            </a:r>
            <a:r>
              <a:rPr lang="ko-KR" altLang="en-US" dirty="0"/>
              <a:t>다시 저장하는 작업입니다</a:t>
            </a:r>
            <a:r>
              <a:rPr lang="en-US" altLang="ko-KR" dirty="0"/>
              <a:t>. </a:t>
            </a:r>
            <a:r>
              <a:rPr lang="ko-KR" altLang="en-US" dirty="0"/>
              <a:t>이 작업은 상대적으로 간단한 주기적 작업이므로 </a:t>
            </a:r>
            <a:r>
              <a:rPr lang="en-US" altLang="ko-KR" dirty="0"/>
              <a:t>Batch</a:t>
            </a:r>
            <a:r>
              <a:rPr lang="ko-KR" altLang="en-US" dirty="0"/>
              <a:t>를 사용하는 것 보다는 </a:t>
            </a:r>
            <a:r>
              <a:rPr lang="en-US" altLang="ko-KR" dirty="0"/>
              <a:t>Scheduler</a:t>
            </a:r>
            <a:r>
              <a:rPr lang="ko-KR" altLang="en-US" dirty="0"/>
              <a:t>를 사용해 구현하는 것이 더 적합하다고 판단해 이렇게 구현했습니다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439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프로그램을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2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알리 익스프레스 </a:t>
            </a:r>
            <a:r>
              <a:rPr lang="en-US" altLang="ko-KR" dirty="0"/>
              <a:t>API</a:t>
            </a:r>
            <a:r>
              <a:rPr lang="ko-KR" altLang="en-US" dirty="0"/>
              <a:t>에서는 상품 세부 정보를 </a:t>
            </a:r>
            <a:r>
              <a:rPr lang="en-US" altLang="ko-KR" dirty="0"/>
              <a:t>URL</a:t>
            </a:r>
            <a:r>
              <a:rPr lang="ko-KR" altLang="en-US" dirty="0"/>
              <a:t>을 통해 주지만 스마트 스토어 상품 입력 파라미터에는 </a:t>
            </a:r>
            <a:r>
              <a:rPr lang="en-US" altLang="ko-KR" dirty="0"/>
              <a:t>String </a:t>
            </a:r>
            <a:r>
              <a:rPr lang="ko-KR" altLang="en-US" dirty="0"/>
              <a:t>형식의 문자열만 입력할 수 있어 세부 정보를 입력하지 못하고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311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알리 익스프레스에서 제공하는 상품 세부 정보 </a:t>
            </a:r>
            <a:r>
              <a:rPr lang="en-US" altLang="ko-KR" dirty="0"/>
              <a:t>URL</a:t>
            </a:r>
            <a:r>
              <a:rPr lang="ko-KR" altLang="en-US" dirty="0"/>
              <a:t>은 해당 국가의 상품 페이지에 불과합니다</a:t>
            </a:r>
            <a:r>
              <a:rPr lang="en-US" altLang="ko-KR" dirty="0"/>
              <a:t>. </a:t>
            </a:r>
            <a:r>
              <a:rPr lang="ko-KR" altLang="en-US" dirty="0"/>
              <a:t>따라서 스마트 스토어에 상품을 등록하기 위해선 다른 방법이 필요했습니다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4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URL </a:t>
            </a:r>
            <a:r>
              <a:rPr lang="ko-KR" altLang="en-US" dirty="0" err="1"/>
              <a:t>페이지을</a:t>
            </a:r>
            <a:r>
              <a:rPr lang="ko-KR" altLang="en-US" dirty="0"/>
              <a:t> 살펴보다 이와 같이 상품 정보가 </a:t>
            </a:r>
            <a:r>
              <a:rPr lang="en-US" altLang="ko-KR" dirty="0"/>
              <a:t>String</a:t>
            </a:r>
            <a:r>
              <a:rPr lang="ko-KR" altLang="en-US" dirty="0"/>
              <a:t>으로 존재한다는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기술을 사용하면 웹 페이지에서 원하는 부분의 정보를 읽을 수 있습니다</a:t>
            </a:r>
            <a:r>
              <a:rPr lang="en-US" altLang="ko-KR" dirty="0"/>
              <a:t>. </a:t>
            </a:r>
            <a:r>
              <a:rPr lang="ko-KR" altLang="en-US" dirty="0"/>
              <a:t>이를 활용해 알리 익스프레스 </a:t>
            </a:r>
            <a:r>
              <a:rPr lang="en-US" altLang="ko-KR" dirty="0"/>
              <a:t>API</a:t>
            </a:r>
            <a:r>
              <a:rPr lang="ko-KR" altLang="en-US" dirty="0"/>
              <a:t>에서 반환되는 세부 정보 </a:t>
            </a:r>
            <a:r>
              <a:rPr lang="en-US" altLang="ko-KR" dirty="0"/>
              <a:t>URL</a:t>
            </a:r>
            <a:r>
              <a:rPr lang="ko-KR" altLang="en-US" dirty="0"/>
              <a:t>에서 원하는 내용을 </a:t>
            </a:r>
            <a:r>
              <a:rPr lang="ko-KR" altLang="en-US" dirty="0" err="1"/>
              <a:t>크롤링</a:t>
            </a:r>
            <a:r>
              <a:rPr lang="ko-KR" altLang="en-US" dirty="0"/>
              <a:t> 한 후 스마트 스토어 상품 등록 파라미터로 사용해 개선할 계획입니다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431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정보 </a:t>
            </a:r>
            <a:r>
              <a:rPr lang="en-US" altLang="ko-KR" dirty="0"/>
              <a:t>URL</a:t>
            </a:r>
            <a:r>
              <a:rPr lang="ko-KR" altLang="en-US" dirty="0"/>
              <a:t>에서 상품 세부 정보를 나타내는 부분을 찾아 크롤링한 후 해당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HTML </a:t>
            </a:r>
            <a:r>
              <a:rPr lang="ko-KR" altLang="en-US" dirty="0"/>
              <a:t>형식으로 변환해 스마트 스토어 상품 등록 파라미터에 적용해서 문제를 해결했습니다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927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C92A08-CFA6-0D8C-2863-7B760358B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885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참고한 문헌은 다음과 같습니다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FC81F-0CDB-EBF0-D2AD-74B74165D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35017"/>
              </a:lnSpc>
            </a:pPr>
            <a:r>
              <a:rPr lang="ko-KR" altLang="en-US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다음은 </a:t>
            </a:r>
            <a:r>
              <a:rPr lang="ko-KR" altLang="en-US" b="0" i="0" dirty="0" err="1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문제인식입니다</a:t>
            </a:r>
            <a:r>
              <a:rPr lang="en-US" altLang="ko-KR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 </a:t>
            </a:r>
            <a:br>
              <a:rPr lang="en-US" altLang="ko-KR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</a:b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2021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판매량 그래프입니다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그래프에서는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판매량이 중국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미국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영국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다음이 한국인 것을 알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특히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1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등인 중국과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등인 미국의 차이가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 이상 차이 나는 것을 확인할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 미국과 다른 나라와의 차이도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 가까이 나며 국가 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규모 차이가 심각하다는 것을 알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중 대한민국은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위로 국제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시장에서의 성적이 저조한 편입니다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pPr>
              <a:lnSpc>
                <a:spcPct val="135017"/>
              </a:lnSpc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빠르게 성장하고 있는 국제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 중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60%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이상을 차지하고 있는 미국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중국의 시장이 국내 시장에 유입이 더디게 되고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b="0" i="0" dirty="0">
              <a:solidFill>
                <a:srgbClr val="F5F5F4"/>
              </a:solidFill>
              <a:effectLst/>
              <a:highlight>
                <a:srgbClr val="292524"/>
              </a:highlight>
              <a:latin typeface="Roboto" panose="020F0502020204030204" pitchFamily="34" charset="0"/>
            </a:endParaRPr>
          </a:p>
          <a:p>
            <a:endParaRPr lang="en-US" altLang="ko-KR" b="0" i="0" dirty="0">
              <a:solidFill>
                <a:srgbClr val="F5F5F4"/>
              </a:solidFill>
              <a:effectLst/>
              <a:highlight>
                <a:srgbClr val="292524"/>
              </a:highlight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55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 쇼핑 어플리케이션의 사용자 수를 조사한 결과이다</a:t>
            </a:r>
            <a:r>
              <a:rPr lang="en-US" altLang="ko-KR" dirty="0"/>
              <a:t>. </a:t>
            </a:r>
            <a:r>
              <a:rPr lang="ko-KR" altLang="en-US" dirty="0"/>
              <a:t>제일 많은 사용자가 이용하는 앱은 </a:t>
            </a:r>
            <a:r>
              <a:rPr lang="ko-KR" altLang="en-US" dirty="0" err="1"/>
              <a:t>쿠팡이며</a:t>
            </a:r>
            <a:r>
              <a:rPr lang="en-US" altLang="ko-KR" dirty="0"/>
              <a:t>, </a:t>
            </a:r>
            <a:r>
              <a:rPr lang="ko-KR" altLang="en-US" dirty="0"/>
              <a:t>상위</a:t>
            </a:r>
            <a:r>
              <a:rPr lang="en-US" altLang="ko-KR" dirty="0"/>
              <a:t> 10</a:t>
            </a:r>
            <a:r>
              <a:rPr lang="ko-KR" altLang="en-US" dirty="0"/>
              <a:t>위의 어플리케이션 중 해외 직구를 주로 하는 어플리케이션은 </a:t>
            </a:r>
            <a:r>
              <a:rPr lang="ko-KR" altLang="en-US" dirty="0" err="1"/>
              <a:t>알리익스프레스</a:t>
            </a:r>
            <a:r>
              <a:rPr lang="ko-KR" altLang="en-US" dirty="0"/>
              <a:t> 하나 밖에 없고</a:t>
            </a:r>
            <a:r>
              <a:rPr lang="en-US" altLang="ko-KR" dirty="0"/>
              <a:t>, </a:t>
            </a:r>
            <a:r>
              <a:rPr lang="ko-KR" altLang="en-US" dirty="0"/>
              <a:t>알리 익스프레스의 이용자 수는 전체 이용자의 </a:t>
            </a:r>
            <a:r>
              <a:rPr lang="en-US" altLang="ko-KR" dirty="0"/>
              <a:t>10%</a:t>
            </a:r>
            <a:r>
              <a:rPr lang="ko-KR" altLang="en-US" dirty="0"/>
              <a:t>에 불과하다</a:t>
            </a:r>
            <a:r>
              <a:rPr lang="en-US" altLang="ko-KR" dirty="0"/>
              <a:t>. </a:t>
            </a:r>
            <a:r>
              <a:rPr lang="ko-KR" altLang="en-US" dirty="0"/>
              <a:t>이는 해외 직구를 할 수 있는 기회가 적고</a:t>
            </a:r>
            <a:r>
              <a:rPr lang="en-US" altLang="ko-KR" dirty="0"/>
              <a:t>, </a:t>
            </a:r>
            <a:r>
              <a:rPr lang="ko-KR" altLang="en-US" dirty="0"/>
              <a:t>국내 </a:t>
            </a:r>
            <a:r>
              <a:rPr lang="en-US" altLang="ko-KR" dirty="0"/>
              <a:t>e</a:t>
            </a:r>
            <a:r>
              <a:rPr lang="ko-KR" altLang="en-US" dirty="0"/>
              <a:t>커머스 시장이 국내 시장에 국한되어 있다는 것을 의미한다</a:t>
            </a:r>
            <a:r>
              <a:rPr lang="en-US" altLang="ko-KR" dirty="0"/>
              <a:t>. </a:t>
            </a:r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47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 스토어에 상품을 등록하기 위해서는 복잡한 절차가 필요합니다</a:t>
            </a:r>
            <a:r>
              <a:rPr lang="en-US" altLang="ko-KR" dirty="0"/>
              <a:t>. </a:t>
            </a:r>
            <a:r>
              <a:rPr lang="ko-KR" altLang="en-US" dirty="0"/>
              <a:t>상품을 등록할 때마다 </a:t>
            </a:r>
            <a:r>
              <a:rPr lang="en-US" altLang="ko-KR" dirty="0"/>
              <a:t>60</a:t>
            </a:r>
            <a:r>
              <a:rPr lang="ko-KR" altLang="en-US" dirty="0"/>
              <a:t>개 이상의 입력을 수행해야 합니다</a:t>
            </a:r>
            <a:r>
              <a:rPr lang="en-US" altLang="ko-KR" dirty="0"/>
              <a:t>. </a:t>
            </a:r>
            <a:r>
              <a:rPr lang="ko-KR" altLang="en-US" dirty="0"/>
              <a:t>또한 이 과정이 모두 상품 하나를 입력하는데 필요한 과정이고 상품을 여러 개 등록한다면 상품의 개수만큼 위 과정을 반복해야 합니다</a:t>
            </a:r>
            <a:r>
              <a:rPr lang="en-US" altLang="ko-KR" dirty="0"/>
              <a:t>. </a:t>
            </a:r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저는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등록의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복잡한 과정을 생략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하고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직구를 쉽게 경험할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수 있게 하기 위해 해외 직구 상품을 스마트 스토어에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자동으로 등록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해주는 프로그램을 만들 예정입니다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lang="ko-KR" altLang="en-US" dirty="0"/>
          </a:p>
          <a:p>
            <a:pPr algn="l">
              <a:lnSpc>
                <a:spcPct val="135017"/>
              </a:lnSpc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67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기술조사입니다</a:t>
            </a:r>
            <a:r>
              <a:rPr lang="en-US" altLang="ko-KR" dirty="0"/>
              <a:t>.</a:t>
            </a:r>
            <a:r>
              <a:rPr lang="ko-KR" altLang="en-US" dirty="0"/>
              <a:t> 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Spring Batch</a:t>
            </a:r>
            <a:r>
              <a:rPr lang="ko-KR" altLang="en-US" dirty="0"/>
              <a:t>에 대해 혹시 모르시는 분이 계실 수 있을 것 같아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altLang="ko-KR" dirty="0"/>
              <a:t>Spring Boot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를 기반으로 사용하는 웹 프레임워크로 객체 또는 메소드 등을 </a:t>
            </a:r>
            <a:r>
              <a:rPr lang="en-US" altLang="ko-KR" dirty="0"/>
              <a:t>Spring Bean</a:t>
            </a:r>
            <a:r>
              <a:rPr lang="ko-KR" altLang="en-US" dirty="0"/>
              <a:t>으로 관리하여 </a:t>
            </a:r>
            <a:r>
              <a:rPr lang="en-US" altLang="ko-KR" dirty="0"/>
              <a:t>DI</a:t>
            </a:r>
            <a:r>
              <a:rPr lang="ko-KR" altLang="en-US" dirty="0"/>
              <a:t>가 쉽고</a:t>
            </a:r>
            <a:r>
              <a:rPr lang="en-US" altLang="ko-KR" dirty="0"/>
              <a:t>, </a:t>
            </a:r>
            <a:r>
              <a:rPr lang="ko-KR" altLang="en-US" dirty="0"/>
              <a:t>다양한 프레임워크와 호환성이 뛰어나다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Spring Batch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대량의 데이터 처리를 위한 경량화 된 프레임워크로</a:t>
            </a:r>
            <a:r>
              <a:rPr lang="en-US" altLang="ko-KR" dirty="0"/>
              <a:t>, </a:t>
            </a:r>
            <a:r>
              <a:rPr lang="ko-KR" altLang="en-US" dirty="0"/>
              <a:t>반복적인 작업을 수행하는 일괄 처리 작업을 효율적으로 처리할 수 있는 기능을 제공한다</a:t>
            </a:r>
            <a:r>
              <a:rPr lang="en-US" altLang="ko-KR" dirty="0"/>
              <a:t>. </a:t>
            </a:r>
            <a:r>
              <a:rPr lang="ko-KR" altLang="en-US" dirty="0"/>
              <a:t>대용량 데이터 처리나 주기적인 업무 처리 등을 효율적으로 처리할 수 있고</a:t>
            </a:r>
            <a:r>
              <a:rPr lang="en-US" altLang="ko-KR" dirty="0"/>
              <a:t>, </a:t>
            </a:r>
            <a:r>
              <a:rPr lang="ko-KR" altLang="en-US" dirty="0"/>
              <a:t>대용량 데이터 처리에 적합한 분산 처리 방식의 처리를 지원한다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62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는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두 소프트웨어 모듈 간에 데이터를 교환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할 수 있는 통신 메커니즘입니다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개발자는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키를 사용하여 각 회사가 제공하는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함수를 사용할 수 있습니다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이번 프로젝트에서 알리 익스프레스의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와 스마트 스토어의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를 사용할 예정입니다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lang="ko-KR" altLang="en-US" dirty="0"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6C339-F15B-53B8-3788-1E9158FF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1B4CCC-6993-0F6B-EF8D-B5C012976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597DD-ED72-5904-E7DB-91D05089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41803-C923-9D41-B9F3-4F033C9126A4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F800D-B404-DC20-F9D8-14AB8BA2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B2BA2-D3EE-F78B-FDFC-D5780318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28F9-0718-471C-3E13-A59F56F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C0252-8A1C-A8ED-C693-C53F6A850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F045A-E5BD-396A-675E-E19C53BB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694-8A30-534A-8641-63E1A7593967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68BB4-C1C2-6492-7692-73FD8912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D7B11-6632-CA30-0247-3C8D82B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9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0B3B14-DE3B-031F-48B8-8C673D625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9F5FDC-9D6A-1407-A362-B6FD9A54B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E6725-2179-A294-A7C9-78A18EB9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F37F-A051-3B48-8880-B798104A2DCD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BC3C0-54A5-B059-4026-76C16DDC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C9BF8-D469-C808-60B7-26D8894A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5CCB3-64A1-8242-CA4E-B99E6DF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36CD4-94D5-B279-D18C-492EB67A7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E7B2E-D951-FCC9-6D2C-FE417D7E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0A45-A8DD-0C49-8BB9-DC42F4012ACA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8A7FB-AF8B-07FC-CF27-1354B137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E6DA6-2679-426B-EE90-F0C657E3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1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AAC5-D9AC-EA9C-84BE-B099475F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82E338-715A-2216-A41E-E52C2DE8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724E7-6A28-9222-DE85-E628CA46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C613-158C-2249-8BA7-5EB24D4A6764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9B33F-21F7-950B-897A-82B6D44A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DB9F7-13E5-94E4-CA9F-6ABDCA6B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2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A95CF-7665-A4D6-C4A5-33A834A5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27098-6DD5-C542-CC50-C4D0A9D84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62852-5F8A-1F29-93DD-19FCB7C8C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419E6-C531-6974-13B8-F315E3C5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0C8F-B6C4-A04D-9064-7E237F709AFF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5A947B-A31D-5BD0-20AC-3E5A558A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B68DC3-A64D-AEC4-A5EB-9DD52972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271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3A937-A0B2-EFC3-9D29-DA8F1482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E6DDE-905C-2268-798A-EA4682A07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8A48B-C23E-C7AA-D2C2-EA4921371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948BAB-A8BC-B77A-1ECC-0EF6A57EF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AF67A-166B-18C9-48D0-365C4FC1D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B619E-48E1-4431-4685-1CD85ABE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6DB0-DEF3-D74E-A4A9-E7C4A4579E84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193F02-E56A-F76A-E337-179E17E5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A6880-032A-C99B-B3F3-BF3A52B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8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F0185-A50F-1CD0-BE9A-A8BD207F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1D63F-26B9-818A-6EB8-A254B5CF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F9BC-C3A1-ED45-BFE3-73348805AB97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EC272A-E164-4B0D-E3D1-9EFA0941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9F92B-4864-2B42-A7F8-42849E2D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91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5FBECB-6263-8C75-F9F6-1714170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0BC37-1E91-264F-B0FA-D80AF54D6EE4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F22C7B-CB2A-43D6-7D58-9A9362EB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C39E4-6AD2-E0E4-09D6-13618C51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30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36A79-74DD-8C53-631D-DF7B7373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31293-CB63-E809-95C0-5E0C1AE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030C49-2B6E-18EE-00B9-A276208F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07A1F-35E7-B3A2-7F15-4973C686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DDDB-0EB9-DD40-9FD5-232670D0C0FA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BAA5A-5530-4A8D-5D7E-B8F60008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79D5BE-764C-D4FE-D4EF-CE18C312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39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46E17-2AF7-8861-8969-EF176784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DFA518-6044-BDE5-F6E4-4DC62DE31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0F40B-C169-63CB-875B-E379BB522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E4DA2-B646-8CFB-80C7-97BD41E1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9D1A-8EF7-CA46-AA12-1F34DD571E21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CD3AB-48C4-496B-A2C7-8C3F7464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CBF6B-F4D2-AD29-BAC7-395CDA92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73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849102-FE20-B31F-C6D2-AD993ED2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56A70-A239-F3AC-0978-15EBB611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D9B58-557B-C84D-B9B9-A76633DB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28BCE-5A52-9542-85BD-4451EA096E2C}" type="datetime1">
              <a:rPr kumimoji="1" lang="ko-KR" altLang="en-US" smtClean="0"/>
              <a:t>2024-05-29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F432B-B137-03B6-3AD2-5C13653FE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BF3B9-B02C-7019-287A-1A7AEA015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38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2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ulTree-Lovers/Auto-St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calizejs.com/articles/the-top-10-e-commerce-markets-you-should-be-targeti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138393-E355-290D-E56D-2069EF913711}"/>
              </a:ext>
            </a:extLst>
          </p:cNvPr>
          <p:cNvSpPr/>
          <p:nvPr/>
        </p:nvSpPr>
        <p:spPr>
          <a:xfrm>
            <a:off x="-1" y="4435031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50B917-7EC1-CDC0-7C3E-B2A9A99DB36C}"/>
              </a:ext>
            </a:extLst>
          </p:cNvPr>
          <p:cNvSpPr/>
          <p:nvPr/>
        </p:nvSpPr>
        <p:spPr>
          <a:xfrm>
            <a:off x="2883570" y="3554595"/>
            <a:ext cx="6738102" cy="308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5" name="Google Shape;145;p25"/>
          <p:cNvSpPr txBox="1"/>
          <p:nvPr/>
        </p:nvSpPr>
        <p:spPr>
          <a:xfrm>
            <a:off x="3243943" y="2800347"/>
            <a:ext cx="6250024" cy="12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93999"/>
              </a:lnSpc>
            </a:pPr>
            <a:r>
              <a:rPr lang="en-US" altLang="ko" sz="8666" dirty="0">
                <a:solidFill>
                  <a:schemeClr val="tx2">
                    <a:lumMod val="50000"/>
                    <a:lumOff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DM Sans"/>
                <a:sym typeface="DM Sans"/>
              </a:rPr>
              <a:t>Auto Store</a:t>
            </a:r>
            <a:endParaRPr sz="933" dirty="0">
              <a:solidFill>
                <a:schemeClr val="tx2">
                  <a:lumMod val="50000"/>
                  <a:lumOff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31799" y="5859570"/>
            <a:ext cx="3528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융합학부</a:t>
            </a:r>
            <a:endParaRPr lang="en-US" altLang="ko" sz="15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en-US" altLang="ko-KR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20193124</a:t>
            </a:r>
            <a:r>
              <a:rPr lang="en-US" altLang="ko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" altLang="en-US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고경빈</a:t>
            </a:r>
            <a:endParaRPr sz="15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100861" y="4583004"/>
            <a:ext cx="9990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“Auto Store”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구현을 위한 상품 등록 자동화 시스템 구현 및 최적화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DB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구축</a:t>
            </a:r>
            <a:endParaRPr sz="20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NanumGothic"/>
              <a:sym typeface="Nanum Gothic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278" y="2393981"/>
            <a:ext cx="1596655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5171667" y="2445198"/>
            <a:ext cx="73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2000" b="1" dirty="0">
                <a:solidFill>
                  <a:srgbClr val="5EB831"/>
                </a:solidFill>
              </a:rPr>
              <a:t>with</a:t>
            </a:r>
            <a:endParaRPr sz="2000" b="1" dirty="0">
              <a:solidFill>
                <a:srgbClr val="5EB83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C5D44-5702-D925-98C4-D4FD37D2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345484-25C4-0287-0B04-37065E3B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10" name="Google Shape;200;p27">
            <a:extLst>
              <a:ext uri="{FF2B5EF4-FFF2-40B4-BE49-F238E27FC236}">
                <a16:creationId xmlns:a16="http://schemas.microsoft.com/office/drawing/2014/main" id="{5E258F52-496B-5E42-4840-1A64DA063974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(3)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" name="Google Shape;356;p32">
            <a:extLst>
              <a:ext uri="{FF2B5EF4-FFF2-40B4-BE49-F238E27FC236}">
                <a16:creationId xmlns:a16="http://schemas.microsoft.com/office/drawing/2014/main" id="{04C6E2EA-D5F6-BD1D-F1D3-E2FA91C3E508}"/>
              </a:ext>
            </a:extLst>
          </p:cNvPr>
          <p:cNvSpPr txBox="1"/>
          <p:nvPr/>
        </p:nvSpPr>
        <p:spPr>
          <a:xfrm>
            <a:off x="717225" y="1340429"/>
            <a:ext cx="6627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DM Sans"/>
                <a:ea typeface="DM Sans"/>
                <a:cs typeface="DM Sans"/>
                <a:sym typeface="DM Sans"/>
              </a:rPr>
              <a:t>Spring MVC</a:t>
            </a:r>
            <a:endParaRPr sz="1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8FE097-9B6A-1062-7951-9EDACC535480}"/>
              </a:ext>
            </a:extLst>
          </p:cNvPr>
          <p:cNvGrpSpPr/>
          <p:nvPr/>
        </p:nvGrpSpPr>
        <p:grpSpPr>
          <a:xfrm>
            <a:off x="566849" y="2523860"/>
            <a:ext cx="5800333" cy="2280173"/>
            <a:chOff x="566850" y="1231585"/>
            <a:chExt cx="3711814" cy="1961206"/>
          </a:xfrm>
        </p:grpSpPr>
        <p:sp>
          <p:nvSpPr>
            <p:cNvPr id="11" name="Google Shape;352;p32">
              <a:extLst>
                <a:ext uri="{FF2B5EF4-FFF2-40B4-BE49-F238E27FC236}">
                  <a16:creationId xmlns:a16="http://schemas.microsoft.com/office/drawing/2014/main" id="{4B4220D8-DC17-CCAA-314D-01FCB4112C70}"/>
                </a:ext>
              </a:extLst>
            </p:cNvPr>
            <p:cNvSpPr txBox="1"/>
            <p:nvPr/>
          </p:nvSpPr>
          <p:spPr>
            <a:xfrm>
              <a:off x="566850" y="1584601"/>
              <a:ext cx="3711814" cy="1608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5EB831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Spring MVC</a:t>
              </a:r>
              <a:endParaRPr b="1" dirty="0"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dk1"/>
                  </a:solidFill>
                  <a:latin typeface="DM Sans" pitchFamily="2" charset="0"/>
                </a:rPr>
                <a:t>동기적</a:t>
              </a:r>
              <a:r>
                <a:rPr lang="ko" dirty="0">
                  <a:solidFill>
                    <a:schemeClr val="dk1"/>
                  </a:solidFill>
                  <a:latin typeface="DM Sans" pitchFamily="2" charset="0"/>
                </a:rPr>
                <a:t>인 방식으로 요청과 응답을 처리한다. 요청이 들어오면 해당 요청을 처리할 때까지 스레드를 차지하고, 응답을 반환한 후 스레드를 반환한다.</a:t>
              </a:r>
              <a:r>
                <a:rPr lang="en-US" altLang="ko" dirty="0">
                  <a:solidFill>
                    <a:schemeClr val="dk1"/>
                  </a:solidFill>
                  <a:latin typeface="DM Sans" pitchFamily="2" charset="0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상품 데이터 로드 및</a:t>
              </a:r>
              <a:endParaRPr lang="en-US" altLang="ko-KR" dirty="0">
                <a:solidFill>
                  <a:schemeClr val="dk1"/>
                </a:solidFill>
                <a:latin typeface="DM Sans" pitchFamily="2" charset="0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 데이터 저장 과정을 </a:t>
              </a:r>
              <a:r>
                <a:rPr lang="en-US" altLang="ko-KR" dirty="0">
                  <a:solidFill>
                    <a:schemeClr val="dk1"/>
                  </a:solidFill>
                  <a:latin typeface="DM Sans" pitchFamily="2" charset="0"/>
                </a:rPr>
                <a:t>Spring MVC</a:t>
              </a: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를 사용해 구현할 것이다</a:t>
              </a:r>
              <a:r>
                <a:rPr lang="en-US" altLang="ko-KR" dirty="0">
                  <a:solidFill>
                    <a:schemeClr val="dk1"/>
                  </a:solidFill>
                  <a:latin typeface="DM Sans" pitchFamily="2" charset="0"/>
                </a:rPr>
                <a:t>.</a:t>
              </a:r>
              <a:endParaRPr dirty="0">
                <a:solidFill>
                  <a:schemeClr val="dk1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2" name="Google Shape;354;p32">
              <a:extLst>
                <a:ext uri="{FF2B5EF4-FFF2-40B4-BE49-F238E27FC236}">
                  <a16:creationId xmlns:a16="http://schemas.microsoft.com/office/drawing/2014/main" id="{A9B7A05C-BCBC-5975-A96E-FD3B9C171E9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6253" y="1231585"/>
              <a:ext cx="1302374" cy="66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9F7932-2D3D-96B6-8DC8-EC3F28C46DC0}"/>
              </a:ext>
            </a:extLst>
          </p:cNvPr>
          <p:cNvGrpSpPr/>
          <p:nvPr/>
        </p:nvGrpSpPr>
        <p:grpSpPr>
          <a:xfrm>
            <a:off x="6521824" y="1976718"/>
            <a:ext cx="5072139" cy="3191819"/>
            <a:chOff x="566838" y="3204775"/>
            <a:chExt cx="3532212" cy="1366325"/>
          </a:xfrm>
        </p:grpSpPr>
        <p:sp>
          <p:nvSpPr>
            <p:cNvPr id="14" name="Google Shape;357;p32">
              <a:extLst>
                <a:ext uri="{FF2B5EF4-FFF2-40B4-BE49-F238E27FC236}">
                  <a16:creationId xmlns:a16="http://schemas.microsoft.com/office/drawing/2014/main" id="{B63CFB47-503A-BEA6-2345-1EBDDFF61346}"/>
                </a:ext>
              </a:extLst>
            </p:cNvPr>
            <p:cNvSpPr/>
            <p:nvPr/>
          </p:nvSpPr>
          <p:spPr>
            <a:xfrm>
              <a:off x="566838" y="3204775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9;p32">
              <a:extLst>
                <a:ext uri="{FF2B5EF4-FFF2-40B4-BE49-F238E27FC236}">
                  <a16:creationId xmlns:a16="http://schemas.microsoft.com/office/drawing/2014/main" id="{98F1F422-C5CF-0DAC-5549-DA3F7A9F54ED}"/>
                </a:ext>
              </a:extLst>
            </p:cNvPr>
            <p:cNvSpPr/>
            <p:nvPr/>
          </p:nvSpPr>
          <p:spPr>
            <a:xfrm>
              <a:off x="566850" y="4243800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361;p32">
              <a:extLst>
                <a:ext uri="{FF2B5EF4-FFF2-40B4-BE49-F238E27FC236}">
                  <a16:creationId xmlns:a16="http://schemas.microsoft.com/office/drawing/2014/main" id="{C99181DB-06DB-C861-9E7F-0924402377DE}"/>
                </a:ext>
              </a:extLst>
            </p:cNvPr>
            <p:cNvCxnSpPr/>
            <p:nvPr/>
          </p:nvCxnSpPr>
          <p:spPr>
            <a:xfrm>
              <a:off x="119062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362;p32">
              <a:extLst>
                <a:ext uri="{FF2B5EF4-FFF2-40B4-BE49-F238E27FC236}">
                  <a16:creationId xmlns:a16="http://schemas.microsoft.com/office/drawing/2014/main" id="{C57CF050-B0CB-65BD-FD10-4689F9E32021}"/>
                </a:ext>
              </a:extLst>
            </p:cNvPr>
            <p:cNvCxnSpPr/>
            <p:nvPr/>
          </p:nvCxnSpPr>
          <p:spPr>
            <a:xfrm>
              <a:off x="2236000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363;p32">
              <a:extLst>
                <a:ext uri="{FF2B5EF4-FFF2-40B4-BE49-F238E27FC236}">
                  <a16:creationId xmlns:a16="http://schemas.microsoft.com/office/drawing/2014/main" id="{4CA47232-92FB-B552-6CA7-33F58C5FD210}"/>
                </a:ext>
              </a:extLst>
            </p:cNvPr>
            <p:cNvCxnSpPr/>
            <p:nvPr/>
          </p:nvCxnSpPr>
          <p:spPr>
            <a:xfrm>
              <a:off x="319207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367;p32">
              <a:extLst>
                <a:ext uri="{FF2B5EF4-FFF2-40B4-BE49-F238E27FC236}">
                  <a16:creationId xmlns:a16="http://schemas.microsoft.com/office/drawing/2014/main" id="{47FB917A-6246-8FD1-0B84-E41885244FD7}"/>
                </a:ext>
              </a:extLst>
            </p:cNvPr>
            <p:cNvCxnSpPr/>
            <p:nvPr/>
          </p:nvCxnSpPr>
          <p:spPr>
            <a:xfrm rot="10800000">
              <a:off x="1508125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368;p32">
              <a:extLst>
                <a:ext uri="{FF2B5EF4-FFF2-40B4-BE49-F238E27FC236}">
                  <a16:creationId xmlns:a16="http://schemas.microsoft.com/office/drawing/2014/main" id="{5984594A-3D32-48A2-BEC8-860834F0480C}"/>
                </a:ext>
              </a:extLst>
            </p:cNvPr>
            <p:cNvCxnSpPr/>
            <p:nvPr/>
          </p:nvCxnSpPr>
          <p:spPr>
            <a:xfrm rot="10800000">
              <a:off x="2585638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69;p32">
              <a:extLst>
                <a:ext uri="{FF2B5EF4-FFF2-40B4-BE49-F238E27FC236}">
                  <a16:creationId xmlns:a16="http://schemas.microsoft.com/office/drawing/2014/main" id="{D25312A9-8604-DBD9-D7CD-73BF3A52D512}"/>
                </a:ext>
              </a:extLst>
            </p:cNvPr>
            <p:cNvCxnSpPr/>
            <p:nvPr/>
          </p:nvCxnSpPr>
          <p:spPr>
            <a:xfrm rot="10800000">
              <a:off x="3519500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694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3;p26">
            <a:extLst>
              <a:ext uri="{FF2B5EF4-FFF2-40B4-BE49-F238E27FC236}">
                <a16:creationId xmlns:a16="http://schemas.microsoft.com/office/drawing/2014/main" id="{41A5B272-E13D-CBAE-807B-4E603BE88A99}"/>
              </a:ext>
            </a:extLst>
          </p:cNvPr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2667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00;p27">
            <a:extLst>
              <a:ext uri="{FF2B5EF4-FFF2-40B4-BE49-F238E27FC236}">
                <a16:creationId xmlns:a16="http://schemas.microsoft.com/office/drawing/2014/main" id="{9A4549FF-D41E-C257-7278-F45D9D1177A8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(4)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D6B61-0C8F-42FE-1DC8-58DCC3CC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5" name="Google Shape;380;p33">
            <a:extLst>
              <a:ext uri="{FF2B5EF4-FFF2-40B4-BE49-F238E27FC236}">
                <a16:creationId xmlns:a16="http://schemas.microsoft.com/office/drawing/2014/main" id="{A6285A8F-9C10-5A49-EF1A-EC8C606ACB6B}"/>
              </a:ext>
            </a:extLst>
          </p:cNvPr>
          <p:cNvSpPr txBox="1"/>
          <p:nvPr/>
        </p:nvSpPr>
        <p:spPr>
          <a:xfrm>
            <a:off x="732533" y="1307115"/>
            <a:ext cx="3924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latin typeface="DM Sans"/>
                <a:ea typeface="DM Sans"/>
                <a:cs typeface="DM Sans"/>
                <a:sym typeface="DM Sans"/>
              </a:rPr>
              <a:t>MySQL</a:t>
            </a:r>
            <a:endParaRPr sz="100" dirty="0"/>
          </a:p>
        </p:txBody>
      </p:sp>
      <p:sp>
        <p:nvSpPr>
          <p:cNvPr id="7" name="Google Shape;399;p35">
            <a:extLst>
              <a:ext uri="{FF2B5EF4-FFF2-40B4-BE49-F238E27FC236}">
                <a16:creationId xmlns:a16="http://schemas.microsoft.com/office/drawing/2014/main" id="{07931BBC-E108-D1AF-59AE-14A89F7D95B7}"/>
              </a:ext>
            </a:extLst>
          </p:cNvPr>
          <p:cNvSpPr txBox="1"/>
          <p:nvPr/>
        </p:nvSpPr>
        <p:spPr>
          <a:xfrm>
            <a:off x="6095999" y="1307115"/>
            <a:ext cx="60297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latin typeface="DM Sans"/>
                <a:ea typeface="DM Sans"/>
                <a:cs typeface="DM Sans"/>
                <a:sym typeface="DM Sans"/>
              </a:rPr>
              <a:t>AWS Cloud Server</a:t>
            </a:r>
            <a:endParaRPr sz="3500" dirty="0"/>
          </a:p>
        </p:txBody>
      </p:sp>
      <p:pic>
        <p:nvPicPr>
          <p:cNvPr id="8" name="Google Shape;381;p33">
            <a:extLst>
              <a:ext uri="{FF2B5EF4-FFF2-40B4-BE49-F238E27FC236}">
                <a16:creationId xmlns:a16="http://schemas.microsoft.com/office/drawing/2014/main" id="{2A568AD7-28BD-258B-CD40-42D9A7DFDD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32" y="2534474"/>
            <a:ext cx="4612673" cy="291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0;p35">
            <a:extLst>
              <a:ext uri="{FF2B5EF4-FFF2-40B4-BE49-F238E27FC236}">
                <a16:creationId xmlns:a16="http://schemas.microsoft.com/office/drawing/2014/main" id="{27A16A02-335F-39D7-6BA1-9CE3E09E8C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614" y="2534473"/>
            <a:ext cx="4450885" cy="291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A55DC-8FDD-201C-5CB2-E641C4B45552}"/>
              </a:ext>
            </a:extLst>
          </p:cNvPr>
          <p:cNvSpPr txBox="1"/>
          <p:nvPr/>
        </p:nvSpPr>
        <p:spPr>
          <a:xfrm>
            <a:off x="303962" y="5612207"/>
            <a:ext cx="5775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MySQL은 오픈소스 </a:t>
            </a:r>
            <a:r>
              <a:rPr lang="ko" altLang="ko-KR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관계형 데이터베이스 관리 시스템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이다.</a:t>
            </a:r>
            <a:endParaRPr lang="en-US" altLang="ko"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API 를 통해 가져온</a:t>
            </a:r>
            <a:r>
              <a:rPr lang="ko" altLang="ko-KR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상품 및 판매자들에 대한 데이터를 저장하고 관리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하는 용도로 사용할 </a:t>
            </a:r>
            <a:r>
              <a:rPr lang="ko-KR" altLang="en-US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것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이다.</a:t>
            </a:r>
            <a:endParaRPr lang="en-US" altLang="ko-KR" sz="1467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1C780-B4BF-863A-A3F8-AB694F586321}"/>
              </a:ext>
            </a:extLst>
          </p:cNvPr>
          <p:cNvSpPr txBox="1"/>
          <p:nvPr/>
        </p:nvSpPr>
        <p:spPr>
          <a:xfrm>
            <a:off x="6031144" y="5612207"/>
            <a:ext cx="5775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Amazon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DM Sans"/>
                <a:sym typeface="DM Sans"/>
              </a:rPr>
              <a:t>이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소유한 인프라의 클라우드에서 실행되는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가상화된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 서버이다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 클라우드 서버는 물리적 서버와 동일한 성능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구성 옵션 및 사용 편의성을 제공한다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수백 가지 구성 유형의 클라우드 서버에 무제한으로 액세스할 수 있다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 </a:t>
            </a:r>
            <a:endParaRPr lang="en-US" altLang="ko-KR" sz="1467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5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6A2F5-5868-5835-25E3-4395DEC5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0D9E1C80-409D-9C8F-8923-FCC3BD124B0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5.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기대 효과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C5DAD3-BC9A-4BAD-4EFB-5AEFE4A0E902}"/>
              </a:ext>
            </a:extLst>
          </p:cNvPr>
          <p:cNvGrpSpPr/>
          <p:nvPr/>
        </p:nvGrpSpPr>
        <p:grpSpPr>
          <a:xfrm>
            <a:off x="1425389" y="1372487"/>
            <a:ext cx="3303390" cy="4201319"/>
            <a:chOff x="890115" y="679963"/>
            <a:chExt cx="2756519" cy="3783573"/>
          </a:xfrm>
        </p:grpSpPr>
        <p:sp>
          <p:nvSpPr>
            <p:cNvPr id="7" name="Google Shape;407;p36">
              <a:extLst>
                <a:ext uri="{FF2B5EF4-FFF2-40B4-BE49-F238E27FC236}">
                  <a16:creationId xmlns:a16="http://schemas.microsoft.com/office/drawing/2014/main" id="{F359253E-31A8-6892-4B44-54770693319C}"/>
                </a:ext>
              </a:extLst>
            </p:cNvPr>
            <p:cNvSpPr/>
            <p:nvPr/>
          </p:nvSpPr>
          <p:spPr>
            <a:xfrm rot="-5282649">
              <a:off x="376589" y="1926178"/>
              <a:ext cx="3783573" cy="1291144"/>
            </a:xfrm>
            <a:custGeom>
              <a:avLst/>
              <a:gdLst/>
              <a:ahLst/>
              <a:cxnLst/>
              <a:rect l="l" t="t" r="r" b="b"/>
              <a:pathLst>
                <a:path w="7567145" h="2582288" extrusionOk="0">
                  <a:moveTo>
                    <a:pt x="0" y="0"/>
                  </a:moveTo>
                  <a:lnTo>
                    <a:pt x="7567144" y="0"/>
                  </a:lnTo>
                  <a:lnTo>
                    <a:pt x="7567144" y="2582288"/>
                  </a:lnTo>
                  <a:lnTo>
                    <a:pt x="0" y="25822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08;p36">
              <a:extLst>
                <a:ext uri="{FF2B5EF4-FFF2-40B4-BE49-F238E27FC236}">
                  <a16:creationId xmlns:a16="http://schemas.microsoft.com/office/drawing/2014/main" id="{E31A22B3-CAC1-E886-F157-960AA38CEBD2}"/>
                </a:ext>
              </a:extLst>
            </p:cNvPr>
            <p:cNvSpPr/>
            <p:nvPr/>
          </p:nvSpPr>
          <p:spPr>
            <a:xfrm>
              <a:off x="890115" y="1018782"/>
              <a:ext cx="2756519" cy="3105937"/>
            </a:xfrm>
            <a:custGeom>
              <a:avLst/>
              <a:gdLst/>
              <a:ahLst/>
              <a:cxnLst/>
              <a:rect l="l" t="t" r="r" b="b"/>
              <a:pathLst>
                <a:path w="5513037" h="6211873" extrusionOk="0">
                  <a:moveTo>
                    <a:pt x="0" y="0"/>
                  </a:moveTo>
                  <a:lnTo>
                    <a:pt x="5513038" y="0"/>
                  </a:lnTo>
                  <a:lnTo>
                    <a:pt x="5513038" y="6211872"/>
                  </a:lnTo>
                  <a:lnTo>
                    <a:pt x="0" y="62118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410;p36">
            <a:extLst>
              <a:ext uri="{FF2B5EF4-FFF2-40B4-BE49-F238E27FC236}">
                <a16:creationId xmlns:a16="http://schemas.microsoft.com/office/drawing/2014/main" id="{485E4113-F900-6B99-FF72-F36B096B2BC2}"/>
              </a:ext>
            </a:extLst>
          </p:cNvPr>
          <p:cNvSpPr txBox="1"/>
          <p:nvPr/>
        </p:nvSpPr>
        <p:spPr>
          <a:xfrm>
            <a:off x="5058102" y="2490525"/>
            <a:ext cx="5773503" cy="22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기존의</a:t>
            </a:r>
            <a:r>
              <a:rPr lang="en-US" alt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스마트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스토어 운영 방식과 달리 </a:t>
            </a:r>
            <a:r>
              <a:rPr lang="ko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자동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으로 스마트</a:t>
            </a:r>
            <a:r>
              <a:rPr lang="en-US" alt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스토어에 </a:t>
            </a:r>
            <a:r>
              <a:rPr lang="ko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상품이 등록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된다.</a:t>
            </a: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주기적으로 </a:t>
            </a:r>
            <a:r>
              <a:rPr lang="ko-KR" altLang="en-US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시기 별 유행에 맞는 상품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을 읽어 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DB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에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저장한다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.</a:t>
            </a: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85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29B92-3A7C-2F2E-A38B-E83A506E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27" name="Google Shape;200;p27">
            <a:extLst>
              <a:ext uri="{FF2B5EF4-FFF2-40B4-BE49-F238E27FC236}">
                <a16:creationId xmlns:a16="http://schemas.microsoft.com/office/drawing/2014/main" id="{BF1F6046-5085-7510-6C29-FC8407D94902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6.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개발 환경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7FE15D-9DEB-1B68-5236-047F06FBDCCE}"/>
              </a:ext>
            </a:extLst>
          </p:cNvPr>
          <p:cNvGrpSpPr/>
          <p:nvPr/>
        </p:nvGrpSpPr>
        <p:grpSpPr>
          <a:xfrm>
            <a:off x="750771" y="1570120"/>
            <a:ext cx="10726293" cy="4057474"/>
            <a:chOff x="1019713" y="1439188"/>
            <a:chExt cx="7373087" cy="2375862"/>
          </a:xfrm>
        </p:grpSpPr>
        <p:sp>
          <p:nvSpPr>
            <p:cNvPr id="25" name="Google Shape;297;p30">
              <a:extLst>
                <a:ext uri="{FF2B5EF4-FFF2-40B4-BE49-F238E27FC236}">
                  <a16:creationId xmlns:a16="http://schemas.microsoft.com/office/drawing/2014/main" id="{709CF9ED-D1CB-6035-DA1E-A58F5FB98C00}"/>
                </a:ext>
              </a:extLst>
            </p:cNvPr>
            <p:cNvSpPr/>
            <p:nvPr/>
          </p:nvSpPr>
          <p:spPr>
            <a:xfrm>
              <a:off x="4452225" y="3005650"/>
              <a:ext cx="10488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63299665-CC68-A570-C207-B43F5FF771B3}"/>
                </a:ext>
              </a:extLst>
            </p:cNvPr>
            <p:cNvSpPr/>
            <p:nvPr/>
          </p:nvSpPr>
          <p:spPr>
            <a:xfrm>
              <a:off x="1019713" y="1642763"/>
              <a:ext cx="2708700" cy="215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5EB8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E996E438-F386-6D96-37AE-2431CA5887B9}"/>
                </a:ext>
              </a:extLst>
            </p:cNvPr>
            <p:cNvSpPr txBox="1"/>
            <p:nvPr/>
          </p:nvSpPr>
          <p:spPr>
            <a:xfrm>
              <a:off x="1155612" y="1439188"/>
              <a:ext cx="2436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Spring Ecosystem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1C16D2A5-2BA2-2526-EA1A-F1FCADAD2758}"/>
                </a:ext>
              </a:extLst>
            </p:cNvPr>
            <p:cNvSpPr/>
            <p:nvPr/>
          </p:nvSpPr>
          <p:spPr>
            <a:xfrm>
              <a:off x="7301700" y="2999524"/>
              <a:ext cx="10911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1;p30">
              <a:extLst>
                <a:ext uri="{FF2B5EF4-FFF2-40B4-BE49-F238E27FC236}">
                  <a16:creationId xmlns:a16="http://schemas.microsoft.com/office/drawing/2014/main" id="{43B51AC2-C811-37CA-4630-73BC50C4F3DF}"/>
                </a:ext>
              </a:extLst>
            </p:cNvPr>
            <p:cNvSpPr txBox="1"/>
            <p:nvPr/>
          </p:nvSpPr>
          <p:spPr>
            <a:xfrm>
              <a:off x="7301700" y="2792500"/>
              <a:ext cx="10911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Database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32" name="Google Shape;312;p30">
              <a:extLst>
                <a:ext uri="{FF2B5EF4-FFF2-40B4-BE49-F238E27FC236}">
                  <a16:creationId xmlns:a16="http://schemas.microsoft.com/office/drawing/2014/main" id="{BAA9F314-D971-B62B-0A1D-82B8D9751DE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6135" y="3147275"/>
              <a:ext cx="822231" cy="51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13;p30">
              <a:extLst>
                <a:ext uri="{FF2B5EF4-FFF2-40B4-BE49-F238E27FC236}">
                  <a16:creationId xmlns:a16="http://schemas.microsoft.com/office/drawing/2014/main" id="{6CABBE5F-810C-B555-3BB9-0E9E2AD394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4950" t="24826" r="18558" b="32145"/>
            <a:stretch/>
          </p:blipFill>
          <p:spPr>
            <a:xfrm>
              <a:off x="2139951" y="2884204"/>
              <a:ext cx="468233" cy="479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14;p30">
              <a:extLst>
                <a:ext uri="{FF2B5EF4-FFF2-40B4-BE49-F238E27FC236}">
                  <a16:creationId xmlns:a16="http://schemas.microsoft.com/office/drawing/2014/main" id="{248BEF4E-6C52-1C32-7B86-F06127C5DCF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570" t="27676" r="58881" b="30779"/>
            <a:stretch/>
          </p:blipFill>
          <p:spPr>
            <a:xfrm>
              <a:off x="2078195" y="2021300"/>
              <a:ext cx="591730" cy="544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15;p30">
              <a:extLst>
                <a:ext uri="{FF2B5EF4-FFF2-40B4-BE49-F238E27FC236}">
                  <a16:creationId xmlns:a16="http://schemas.microsoft.com/office/drawing/2014/main" id="{5EF2FDD4-8DCE-4BB7-ED88-93C8FF9FA9A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628" y="1997614"/>
              <a:ext cx="591725" cy="591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16;p30">
              <a:extLst>
                <a:ext uri="{FF2B5EF4-FFF2-40B4-BE49-F238E27FC236}">
                  <a16:creationId xmlns:a16="http://schemas.microsoft.com/office/drawing/2014/main" id="{22546599-08BF-3DD7-C78F-FE8BB1E171CD}"/>
                </a:ext>
              </a:extLst>
            </p:cNvPr>
            <p:cNvSpPr/>
            <p:nvPr/>
          </p:nvSpPr>
          <p:spPr>
            <a:xfrm>
              <a:off x="5602750" y="1669126"/>
              <a:ext cx="8976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17;p30">
              <a:extLst>
                <a:ext uri="{FF2B5EF4-FFF2-40B4-BE49-F238E27FC236}">
                  <a16:creationId xmlns:a16="http://schemas.microsoft.com/office/drawing/2014/main" id="{BEF2EA92-173B-3847-2C26-DC9C7F3AFE86}"/>
                </a:ext>
              </a:extLst>
            </p:cNvPr>
            <p:cNvSpPr txBox="1"/>
            <p:nvPr/>
          </p:nvSpPr>
          <p:spPr>
            <a:xfrm>
              <a:off x="5794600" y="1481825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IDE</a:t>
              </a:r>
              <a:endParaRPr sz="13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38" name="Google Shape;318;p30">
              <a:extLst>
                <a:ext uri="{FF2B5EF4-FFF2-40B4-BE49-F238E27FC236}">
                  <a16:creationId xmlns:a16="http://schemas.microsoft.com/office/drawing/2014/main" id="{66297A29-9636-9A9D-280E-1B969DA2699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94600" y="1816871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9;p30">
              <a:extLst>
                <a:ext uri="{FF2B5EF4-FFF2-40B4-BE49-F238E27FC236}">
                  <a16:creationId xmlns:a16="http://schemas.microsoft.com/office/drawing/2014/main" id="{DAB4D06F-2035-100D-73CB-B9F4DF2EFEC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73540" y="2870187"/>
              <a:ext cx="507173" cy="50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20;p30">
              <a:extLst>
                <a:ext uri="{FF2B5EF4-FFF2-40B4-BE49-F238E27FC236}">
                  <a16:creationId xmlns:a16="http://schemas.microsoft.com/office/drawing/2014/main" id="{8C5A8C69-7E90-60E9-1F41-1BCEF3356F8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23431" y="2870205"/>
              <a:ext cx="507172" cy="50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21;p30">
              <a:extLst>
                <a:ext uri="{FF2B5EF4-FFF2-40B4-BE49-F238E27FC236}">
                  <a16:creationId xmlns:a16="http://schemas.microsoft.com/office/drawing/2014/main" id="{3C2312EF-E4CB-9BE4-22D5-BD0102BF83F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719675" y="3153400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322;p30">
              <a:extLst>
                <a:ext uri="{FF2B5EF4-FFF2-40B4-BE49-F238E27FC236}">
                  <a16:creationId xmlns:a16="http://schemas.microsoft.com/office/drawing/2014/main" id="{8F33AD26-A4A7-2737-0AFE-3B93B8E49F7E}"/>
                </a:ext>
              </a:extLst>
            </p:cNvPr>
            <p:cNvSpPr/>
            <p:nvPr/>
          </p:nvSpPr>
          <p:spPr>
            <a:xfrm>
              <a:off x="6753300" y="1654825"/>
              <a:ext cx="16395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23;p30">
              <a:extLst>
                <a:ext uri="{FF2B5EF4-FFF2-40B4-BE49-F238E27FC236}">
                  <a16:creationId xmlns:a16="http://schemas.microsoft.com/office/drawing/2014/main" id="{C1376548-298B-0358-E7BC-C092EF8AF162}"/>
                </a:ext>
              </a:extLst>
            </p:cNvPr>
            <p:cNvSpPr txBox="1"/>
            <p:nvPr/>
          </p:nvSpPr>
          <p:spPr>
            <a:xfrm>
              <a:off x="6947550" y="1481825"/>
              <a:ext cx="12510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Version Control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4" name="Google Shape;324;p30">
              <a:extLst>
                <a:ext uri="{FF2B5EF4-FFF2-40B4-BE49-F238E27FC236}">
                  <a16:creationId xmlns:a16="http://schemas.microsoft.com/office/drawing/2014/main" id="{4B22873F-EF1D-9A9E-AFC9-65A24151D1ED}"/>
                </a:ext>
              </a:extLst>
            </p:cNvPr>
            <p:cNvSpPr txBox="1"/>
            <p:nvPr/>
          </p:nvSpPr>
          <p:spPr>
            <a:xfrm>
              <a:off x="4719675" y="2792500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Build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5" name="Google Shape;325;p30">
              <a:extLst>
                <a:ext uri="{FF2B5EF4-FFF2-40B4-BE49-F238E27FC236}">
                  <a16:creationId xmlns:a16="http://schemas.microsoft.com/office/drawing/2014/main" id="{F3DB1AE5-73AC-0D30-AC4D-393DBC5EBDE5}"/>
                </a:ext>
              </a:extLst>
            </p:cNvPr>
            <p:cNvSpPr/>
            <p:nvPr/>
          </p:nvSpPr>
          <p:spPr>
            <a:xfrm>
              <a:off x="4452225" y="1669126"/>
              <a:ext cx="8976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26;p30">
              <a:extLst>
                <a:ext uri="{FF2B5EF4-FFF2-40B4-BE49-F238E27FC236}">
                  <a16:creationId xmlns:a16="http://schemas.microsoft.com/office/drawing/2014/main" id="{FEB163A4-8556-03DD-E28B-1ED2F3D8003D}"/>
                </a:ext>
              </a:extLst>
            </p:cNvPr>
            <p:cNvSpPr txBox="1"/>
            <p:nvPr/>
          </p:nvSpPr>
          <p:spPr>
            <a:xfrm>
              <a:off x="4452225" y="1481825"/>
              <a:ext cx="8976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Language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47" name="Google Shape;327;p30">
              <a:extLst>
                <a:ext uri="{FF2B5EF4-FFF2-40B4-BE49-F238E27FC236}">
                  <a16:creationId xmlns:a16="http://schemas.microsoft.com/office/drawing/2014/main" id="{580A1CA4-8562-67D3-6767-EB8F443FFFD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44073" y="1816877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28;p30">
              <a:extLst>
                <a:ext uri="{FF2B5EF4-FFF2-40B4-BE49-F238E27FC236}">
                  <a16:creationId xmlns:a16="http://schemas.microsoft.com/office/drawing/2014/main" id="{362CE297-7617-1D0E-BB24-B37726B512D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47550" y="1816863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29;p30">
              <a:extLst>
                <a:ext uri="{FF2B5EF4-FFF2-40B4-BE49-F238E27FC236}">
                  <a16:creationId xmlns:a16="http://schemas.microsoft.com/office/drawing/2014/main" id="{B9EB7F6E-EF19-43C8-FB80-413CB6D1855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84638" y="1816875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330;p30">
              <a:extLst>
                <a:ext uri="{FF2B5EF4-FFF2-40B4-BE49-F238E27FC236}">
                  <a16:creationId xmlns:a16="http://schemas.microsoft.com/office/drawing/2014/main" id="{0CA14889-A3D6-D216-B27B-EE657F1A54F4}"/>
                </a:ext>
              </a:extLst>
            </p:cNvPr>
            <p:cNvSpPr/>
            <p:nvPr/>
          </p:nvSpPr>
          <p:spPr>
            <a:xfrm>
              <a:off x="5848253" y="2985300"/>
              <a:ext cx="11214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31;p30">
              <a:extLst>
                <a:ext uri="{FF2B5EF4-FFF2-40B4-BE49-F238E27FC236}">
                  <a16:creationId xmlns:a16="http://schemas.microsoft.com/office/drawing/2014/main" id="{99E8C71F-BBC1-D765-441C-A3AC61BEF8FE}"/>
                </a:ext>
              </a:extLst>
            </p:cNvPr>
            <p:cNvSpPr txBox="1"/>
            <p:nvPr/>
          </p:nvSpPr>
          <p:spPr>
            <a:xfrm>
              <a:off x="6152000" y="2792500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Util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52" name="Google Shape;332;p30">
              <a:extLst>
                <a:ext uri="{FF2B5EF4-FFF2-40B4-BE49-F238E27FC236}">
                  <a16:creationId xmlns:a16="http://schemas.microsoft.com/office/drawing/2014/main" id="{8E704D6E-7E87-B312-0B6B-46EEF4DEF10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175462" y="3133050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333;p30">
              <a:extLst>
                <a:ext uri="{FF2B5EF4-FFF2-40B4-BE49-F238E27FC236}">
                  <a16:creationId xmlns:a16="http://schemas.microsoft.com/office/drawing/2014/main" id="{E2F1BE6A-09D7-F05D-626E-2923F4FD34A0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31600" y="2034325"/>
              <a:ext cx="507149" cy="4913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409525" y="2244829"/>
            <a:ext cx="9810056" cy="236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35017"/>
              </a:lnSpc>
              <a:buAutoNum type="arabicPeriod"/>
            </a:pP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Auto Store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사용자</a:t>
            </a: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스마트 스토어 판매자</a:t>
            </a: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를 위한 </a:t>
            </a:r>
            <a:r>
              <a:rPr lang="ko-KR" altLang="en-US" sz="2000" b="1" dirty="0">
                <a:highlight>
                  <a:srgbClr val="FFFF00"/>
                </a:highlight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자동 상품 등록 프로그램 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사용자가 원하는 쇼핑몰의 상품 정보 읽어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DB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저장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스토어에 상품 자동 등록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사용자에게 데이터 베이스 자료 제공 웹 서비스 제공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 ...</a:t>
            </a:r>
          </a:p>
          <a:p>
            <a:pPr>
              <a:lnSpc>
                <a:spcPct val="135017"/>
              </a:lnSpc>
            </a:pP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7.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목표 </a:t>
            </a:r>
            <a:r>
              <a:rPr lang="en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(Revisit)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1366-C358-5114-ABB2-1B561EE9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09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757028-C3DB-C420-238F-9022CE6DD59D}"/>
              </a:ext>
            </a:extLst>
          </p:cNvPr>
          <p:cNvSpPr/>
          <p:nvPr/>
        </p:nvSpPr>
        <p:spPr>
          <a:xfrm>
            <a:off x="-1" y="2821259"/>
            <a:ext cx="12191998" cy="121548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7.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목표 </a:t>
            </a:r>
            <a:r>
              <a:rPr lang="en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(Revisit)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1366-C358-5114-ABB2-1B561EE9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96CA2-D41C-719D-195E-030F2AC942A0}"/>
              </a:ext>
            </a:extLst>
          </p:cNvPr>
          <p:cNvSpPr txBox="1"/>
          <p:nvPr/>
        </p:nvSpPr>
        <p:spPr>
          <a:xfrm>
            <a:off x="1136184" y="2998113"/>
            <a:ext cx="99196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일정 주기마다 상품 정보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Read-&gt; DB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저장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-&gt; DB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가공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-&gt;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상품 등록</a:t>
            </a:r>
            <a:endParaRPr kumimoji="1" lang="en-US" altLang="ko-KR" sz="2500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  <a:p>
            <a:pPr algn="ctr"/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과정을 자동으로 수행하는 프로그램을 만든다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81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738261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8.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시스템 구조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43A7A-24DE-6688-87D4-7950AE97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820237C-6895-0925-E2D9-95E5D15F7D13}"/>
              </a:ext>
            </a:extLst>
          </p:cNvPr>
          <p:cNvSpPr/>
          <p:nvPr/>
        </p:nvSpPr>
        <p:spPr>
          <a:xfrm>
            <a:off x="5269560" y="836004"/>
            <a:ext cx="1678675" cy="122339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7EA80-D216-F0FB-FC59-F744D9DA86C8}"/>
              </a:ext>
            </a:extLst>
          </p:cNvPr>
          <p:cNvSpPr txBox="1"/>
          <p:nvPr/>
        </p:nvSpPr>
        <p:spPr>
          <a:xfrm>
            <a:off x="5536465" y="1124533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Business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1982A-3815-899C-656F-969A8C204007}"/>
              </a:ext>
            </a:extLst>
          </p:cNvPr>
          <p:cNvSpPr txBox="1"/>
          <p:nvPr/>
        </p:nvSpPr>
        <p:spPr>
          <a:xfrm>
            <a:off x="5736767" y="3429000"/>
            <a:ext cx="71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AWS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1" name="자기 디스크 10">
            <a:extLst>
              <a:ext uri="{FF2B5EF4-FFF2-40B4-BE49-F238E27FC236}">
                <a16:creationId xmlns:a16="http://schemas.microsoft.com/office/drawing/2014/main" id="{4F8AE33B-2CBC-7929-B6AA-1A8BFDEA3E41}"/>
              </a:ext>
            </a:extLst>
          </p:cNvPr>
          <p:cNvSpPr/>
          <p:nvPr/>
        </p:nvSpPr>
        <p:spPr>
          <a:xfrm>
            <a:off x="5379157" y="3040061"/>
            <a:ext cx="1433689" cy="1106311"/>
          </a:xfrm>
          <a:prstGeom prst="flowChartMagneticDisk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Google Shape;246;p29">
            <a:extLst>
              <a:ext uri="{FF2B5EF4-FFF2-40B4-BE49-F238E27FC236}">
                <a16:creationId xmlns:a16="http://schemas.microsoft.com/office/drawing/2014/main" id="{3E4D88CC-7456-7A64-C05F-6B9464E59B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775" t="23984" r="36693" b="24939"/>
          <a:stretch/>
        </p:blipFill>
        <p:spPr>
          <a:xfrm>
            <a:off x="9074468" y="952035"/>
            <a:ext cx="991298" cy="9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FD0258-C56B-34E1-C8F0-113989032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53" y="952068"/>
            <a:ext cx="991298" cy="99129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079ED4-7CE1-02ED-3046-707F8B5CE4F7}"/>
              </a:ext>
            </a:extLst>
          </p:cNvPr>
          <p:cNvCxnSpPr>
            <a:cxnSpLocks/>
          </p:cNvCxnSpPr>
          <p:nvPr/>
        </p:nvCxnSpPr>
        <p:spPr>
          <a:xfrm>
            <a:off x="3108679" y="1439970"/>
            <a:ext cx="2046051" cy="3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994C1E-F393-F474-A8ED-BEDCBA21AA87}"/>
              </a:ext>
            </a:extLst>
          </p:cNvPr>
          <p:cNvGrpSpPr/>
          <p:nvPr/>
        </p:nvGrpSpPr>
        <p:grpSpPr>
          <a:xfrm>
            <a:off x="3490320" y="1532060"/>
            <a:ext cx="1162756" cy="542815"/>
            <a:chOff x="3490320" y="1532060"/>
            <a:chExt cx="1162756" cy="542815"/>
          </a:xfrm>
        </p:grpSpPr>
        <p:sp>
          <p:nvSpPr>
            <p:cNvPr id="23" name="데이터 22">
              <a:extLst>
                <a:ext uri="{FF2B5EF4-FFF2-40B4-BE49-F238E27FC236}">
                  <a16:creationId xmlns:a16="http://schemas.microsoft.com/office/drawing/2014/main" id="{1CA80B44-6A3C-B12A-AEAD-E737D8E77D6E}"/>
                </a:ext>
              </a:extLst>
            </p:cNvPr>
            <p:cNvSpPr/>
            <p:nvPr/>
          </p:nvSpPr>
          <p:spPr>
            <a:xfrm>
              <a:off x="3490320" y="1532060"/>
              <a:ext cx="1162756" cy="542815"/>
            </a:xfrm>
            <a:prstGeom prst="flowChartInputOutpu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3FAF69-3CD2-1281-8338-DF05F1AA7D47}"/>
                </a:ext>
              </a:extLst>
            </p:cNvPr>
            <p:cNvSpPr txBox="1"/>
            <p:nvPr/>
          </p:nvSpPr>
          <p:spPr>
            <a:xfrm>
              <a:off x="3739897" y="162042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상품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7D2A40-4AA8-1F91-15E7-5C4A15FA6EE8}"/>
              </a:ext>
            </a:extLst>
          </p:cNvPr>
          <p:cNvGrpSpPr/>
          <p:nvPr/>
        </p:nvGrpSpPr>
        <p:grpSpPr>
          <a:xfrm>
            <a:off x="7315142" y="1516580"/>
            <a:ext cx="1162756" cy="542815"/>
            <a:chOff x="7315142" y="1516580"/>
            <a:chExt cx="1162756" cy="542815"/>
          </a:xfrm>
        </p:grpSpPr>
        <p:sp>
          <p:nvSpPr>
            <p:cNvPr id="25" name="데이터 24">
              <a:extLst>
                <a:ext uri="{FF2B5EF4-FFF2-40B4-BE49-F238E27FC236}">
                  <a16:creationId xmlns:a16="http://schemas.microsoft.com/office/drawing/2014/main" id="{72C1879C-2218-C56C-044F-65B2B3256F4A}"/>
                </a:ext>
              </a:extLst>
            </p:cNvPr>
            <p:cNvSpPr/>
            <p:nvPr/>
          </p:nvSpPr>
          <p:spPr>
            <a:xfrm>
              <a:off x="7315142" y="1516580"/>
              <a:ext cx="1162756" cy="542815"/>
            </a:xfrm>
            <a:prstGeom prst="flowChartInputOutpu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B4AA-111F-C91E-60A0-A1E141CE4BAB}"/>
                </a:ext>
              </a:extLst>
            </p:cNvPr>
            <p:cNvSpPr txBox="1"/>
            <p:nvPr/>
          </p:nvSpPr>
          <p:spPr>
            <a:xfrm>
              <a:off x="7564719" y="1603321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상품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E0CCDB-A317-E447-18B2-F1992A16E1D9}"/>
              </a:ext>
            </a:extLst>
          </p:cNvPr>
          <p:cNvCxnSpPr>
            <a:cxnSpLocks/>
          </p:cNvCxnSpPr>
          <p:nvPr/>
        </p:nvCxnSpPr>
        <p:spPr>
          <a:xfrm>
            <a:off x="7072965" y="1421749"/>
            <a:ext cx="1876772" cy="13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12B090-E966-8F3B-F5AC-D6F34F8AF6C5}"/>
              </a:ext>
            </a:extLst>
          </p:cNvPr>
          <p:cNvSpPr/>
          <p:nvPr/>
        </p:nvSpPr>
        <p:spPr>
          <a:xfrm>
            <a:off x="3404626" y="2269744"/>
            <a:ext cx="1334143" cy="44867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D14806-C962-6230-FDC3-0CE2B9F42E55}"/>
              </a:ext>
            </a:extLst>
          </p:cNvPr>
          <p:cNvSpPr/>
          <p:nvPr/>
        </p:nvSpPr>
        <p:spPr>
          <a:xfrm>
            <a:off x="7229448" y="2269745"/>
            <a:ext cx="1334143" cy="1021074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D4C6-4EAA-24E3-2FCA-A6C3C061EDD2}"/>
              </a:ext>
            </a:extLst>
          </p:cNvPr>
          <p:cNvSpPr txBox="1"/>
          <p:nvPr/>
        </p:nvSpPr>
        <p:spPr>
          <a:xfrm>
            <a:off x="3490320" y="237097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속성 정보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28E627-8730-4E3B-3A25-27884C394F13}"/>
              </a:ext>
            </a:extLst>
          </p:cNvPr>
          <p:cNvSpPr txBox="1"/>
          <p:nvPr/>
        </p:nvSpPr>
        <p:spPr>
          <a:xfrm>
            <a:off x="7251171" y="2335985"/>
            <a:ext cx="12827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속성 정보 일부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kumimoji="1" lang="en-US" altLang="ko-KR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kumimoji="1" lang="ko-KR" altLang="en-US" sz="1000" dirty="0">
                <a:solidFill>
                  <a:srgbClr val="FF0000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 속성 정보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B3EBB9-57A0-A59E-3234-022926BF2E1C}"/>
              </a:ext>
            </a:extLst>
          </p:cNvPr>
          <p:cNvCxnSpPr>
            <a:cxnSpLocks/>
          </p:cNvCxnSpPr>
          <p:nvPr/>
        </p:nvCxnSpPr>
        <p:spPr>
          <a:xfrm>
            <a:off x="5736767" y="2092823"/>
            <a:ext cx="0" cy="93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AFB494-5F7E-EAC3-47BC-BF508677A4F0}"/>
              </a:ext>
            </a:extLst>
          </p:cNvPr>
          <p:cNvCxnSpPr>
            <a:cxnSpLocks/>
          </p:cNvCxnSpPr>
          <p:nvPr/>
        </p:nvCxnSpPr>
        <p:spPr>
          <a:xfrm>
            <a:off x="6455232" y="2092823"/>
            <a:ext cx="0" cy="93062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631BF1B-1208-B88C-17BF-2993866D89E7}"/>
              </a:ext>
            </a:extLst>
          </p:cNvPr>
          <p:cNvCxnSpPr>
            <a:cxnSpLocks/>
          </p:cNvCxnSpPr>
          <p:nvPr/>
        </p:nvCxnSpPr>
        <p:spPr>
          <a:xfrm>
            <a:off x="5736767" y="4237712"/>
            <a:ext cx="0" cy="93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73AD07B-B11F-3565-07AF-642D98E998DB}"/>
              </a:ext>
            </a:extLst>
          </p:cNvPr>
          <p:cNvCxnSpPr>
            <a:cxnSpLocks/>
          </p:cNvCxnSpPr>
          <p:nvPr/>
        </p:nvCxnSpPr>
        <p:spPr>
          <a:xfrm>
            <a:off x="6455232" y="4237712"/>
            <a:ext cx="0" cy="93062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239F422-2593-3375-2F6C-94235E71EFE7}"/>
              </a:ext>
            </a:extLst>
          </p:cNvPr>
          <p:cNvSpPr/>
          <p:nvPr/>
        </p:nvSpPr>
        <p:spPr>
          <a:xfrm>
            <a:off x="5269560" y="5259679"/>
            <a:ext cx="1678675" cy="122339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22A2C-B951-FB98-693A-93C151A9CAEE}"/>
              </a:ext>
            </a:extLst>
          </p:cNvPr>
          <p:cNvSpPr txBox="1"/>
          <p:nvPr/>
        </p:nvSpPr>
        <p:spPr>
          <a:xfrm>
            <a:off x="5667911" y="5548208"/>
            <a:ext cx="88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46" name="Picture 2" descr="아이폰 - 위키백과, 우리 모두의 백과사전">
            <a:extLst>
              <a:ext uri="{FF2B5EF4-FFF2-40B4-BE49-F238E27FC236}">
                <a16:creationId xmlns:a16="http://schemas.microsoft.com/office/drawing/2014/main" id="{CEFB196B-87DA-BB0D-C835-0D49D31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13" y="4998899"/>
            <a:ext cx="860760" cy="1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5339E2E-88E8-656F-3400-39FFE106B0F6}"/>
              </a:ext>
            </a:extLst>
          </p:cNvPr>
          <p:cNvCxnSpPr>
            <a:cxnSpLocks/>
          </p:cNvCxnSpPr>
          <p:nvPr/>
        </p:nvCxnSpPr>
        <p:spPr>
          <a:xfrm flipH="1">
            <a:off x="7091634" y="6194539"/>
            <a:ext cx="11001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13FE8C-50DF-4F92-10D4-30C138063295}"/>
              </a:ext>
            </a:extLst>
          </p:cNvPr>
          <p:cNvCxnSpPr>
            <a:cxnSpLocks/>
          </p:cNvCxnSpPr>
          <p:nvPr/>
        </p:nvCxnSpPr>
        <p:spPr>
          <a:xfrm>
            <a:off x="7091634" y="5700889"/>
            <a:ext cx="10399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E809FF3-6892-21AC-F111-28A2C58A2BF1}"/>
              </a:ext>
            </a:extLst>
          </p:cNvPr>
          <p:cNvSpPr txBox="1"/>
          <p:nvPr/>
        </p:nvSpPr>
        <p:spPr>
          <a:xfrm>
            <a:off x="360170" y="3357739"/>
            <a:ext cx="4838099" cy="266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Business Logic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ko-KR" sz="15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익스프레스의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정보 가져옴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AWS </a:t>
            </a:r>
            <a:r>
              <a:rPr kumimoji="1" lang="en-US" altLang="ko-KR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상품 정보 저장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정보를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판매량</a:t>
            </a:r>
            <a:r>
              <a:rPr kumimoji="1" lang="en-US" altLang="ko-KR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순으로 정렬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저장된 데이터를 바탕으로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네이버에 상품 등록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네이버에서 판매 정보를 가져와서 가져올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비율 업데이트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4100" name="Picture 4" descr="크롬 - 무료 심벌 마크개 아이콘">
            <a:extLst>
              <a:ext uri="{FF2B5EF4-FFF2-40B4-BE49-F238E27FC236}">
                <a16:creationId xmlns:a16="http://schemas.microsoft.com/office/drawing/2014/main" id="{9CBF4208-6A90-00B8-2329-EA50CC65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89" y="4969206"/>
            <a:ext cx="895097" cy="8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B54DE8B-A5D8-D27E-CE11-5C1A5084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11" y="5871373"/>
            <a:ext cx="898620" cy="8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1B5DCE-7CFF-07C2-E54D-D9C262F209B6}"/>
              </a:ext>
            </a:extLst>
          </p:cNvPr>
          <p:cNvSpPr/>
          <p:nvPr/>
        </p:nvSpPr>
        <p:spPr>
          <a:xfrm>
            <a:off x="8230194" y="4943467"/>
            <a:ext cx="2085937" cy="184923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7D2F928E-C7C0-B166-8F8B-5063CEC8FB28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시스템 구조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99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8.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시스템 구조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상품 자동 등록 프로그램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결과물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1D1F2-530A-1F83-64E1-07695E7E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0" y="948127"/>
            <a:ext cx="3773908" cy="58367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83E3C3-EEE3-314D-E18F-BE88BB21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007" y="608344"/>
            <a:ext cx="3260913" cy="2942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186800-722C-96C6-4A9A-07C293E52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007" y="3863975"/>
            <a:ext cx="3260913" cy="275318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A31F03-92B5-27A2-6AA3-3AD39FB2440C}"/>
              </a:ext>
            </a:extLst>
          </p:cNvPr>
          <p:cNvCxnSpPr/>
          <p:nvPr/>
        </p:nvCxnSpPr>
        <p:spPr>
          <a:xfrm flipV="1">
            <a:off x="2440641" y="2091018"/>
            <a:ext cx="4847665" cy="1869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5DC93C-676B-4FCE-9ABD-3EA7AC5A6D4A}"/>
              </a:ext>
            </a:extLst>
          </p:cNvPr>
          <p:cNvCxnSpPr>
            <a:cxnSpLocks/>
          </p:cNvCxnSpPr>
          <p:nvPr/>
        </p:nvCxnSpPr>
        <p:spPr>
          <a:xfrm>
            <a:off x="2614411" y="4881093"/>
            <a:ext cx="4727683" cy="201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9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알리 익스프레스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39B14E-C83D-0EAC-7F2F-CA1ADF13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586" y="1196786"/>
            <a:ext cx="7916825" cy="357019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836C88-614F-13E3-AD75-BAED5489E227}"/>
              </a:ext>
            </a:extLst>
          </p:cNvPr>
          <p:cNvGrpSpPr/>
          <p:nvPr/>
        </p:nvGrpSpPr>
        <p:grpSpPr>
          <a:xfrm>
            <a:off x="786653" y="5332434"/>
            <a:ext cx="10759888" cy="631621"/>
            <a:chOff x="786653" y="5285366"/>
            <a:chExt cx="10759888" cy="6316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C35CBE-4E54-F1AE-1204-D540D539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653" y="5285366"/>
              <a:ext cx="10759888" cy="35141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EA7248-B757-9CBD-CC1D-F4551356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53" y="5636782"/>
              <a:ext cx="10759888" cy="28020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59D5465-613B-2F58-AB8F-09E08AC01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3" y="5944878"/>
            <a:ext cx="10759888" cy="2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알리 익스프레스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F532E7-1854-85E7-B07E-76FC479E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84" y="1041085"/>
            <a:ext cx="7916824" cy="415372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A0122B-BB16-8DA9-EC36-9565994BDE2F}"/>
              </a:ext>
            </a:extLst>
          </p:cNvPr>
          <p:cNvGrpSpPr/>
          <p:nvPr/>
        </p:nvGrpSpPr>
        <p:grpSpPr>
          <a:xfrm>
            <a:off x="786652" y="5331340"/>
            <a:ext cx="10759888" cy="925678"/>
            <a:chOff x="786652" y="5331340"/>
            <a:chExt cx="10759888" cy="925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5EB989-CC23-DA91-AB0F-12897ECE8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652" y="5331340"/>
              <a:ext cx="10759888" cy="22658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B5A6FC-9075-D9D3-F263-57D18FB0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52" y="5557923"/>
              <a:ext cx="10759888" cy="19977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728092-30C7-EC9F-80EF-D293E784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652" y="5757694"/>
              <a:ext cx="10759888" cy="24817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CA3757-4E55-E0FD-53CC-A7AEB9FD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653" y="5974155"/>
              <a:ext cx="10759887" cy="282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94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379545" y="497666"/>
            <a:ext cx="7273600" cy="65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3999"/>
              </a:lnSpc>
            </a:pPr>
            <a:r>
              <a:rPr lang="en-US" altLang="ko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cs typeface="DM Sans"/>
                <a:sym typeface="DM Sans"/>
              </a:rPr>
              <a:t>INDEX</a:t>
            </a:r>
            <a:endParaRPr sz="45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0388E-2D7C-03DB-8F93-7BF4208D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C44B9918-B464-47C1-4D8A-ADBE3DCCB0B3}"/>
              </a:ext>
            </a:extLst>
          </p:cNvPr>
          <p:cNvSpPr txBox="1"/>
          <p:nvPr/>
        </p:nvSpPr>
        <p:spPr>
          <a:xfrm>
            <a:off x="1307034" y="1646279"/>
            <a:ext cx="3800034" cy="37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문제 인식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문제 정의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기술 조사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기대 효과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환경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목표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(Revisit)</a:t>
            </a: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구조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주요 기능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03C2149E-1EAF-688E-E5F3-B6E1819C2512}"/>
              </a:ext>
            </a:extLst>
          </p:cNvPr>
          <p:cNvSpPr txBox="1"/>
          <p:nvPr/>
        </p:nvSpPr>
        <p:spPr>
          <a:xfrm>
            <a:off x="6095999" y="1646279"/>
            <a:ext cx="44151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프로그램 시연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11.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개선사항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12.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진척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13.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참고 문헌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0637B5-B30A-47BD-D547-8819246D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52676"/>
              </p:ext>
            </p:extLst>
          </p:nvPr>
        </p:nvGraphicFramePr>
        <p:xfrm>
          <a:off x="568959" y="1290166"/>
          <a:ext cx="5527041" cy="4662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487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3509554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id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상품의 아이디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productTitle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제목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이름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appSalePrice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할인을 적용한 가격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외화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originalPrice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실제 제품 가격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외화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targetSalePrice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원화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productDetailUrl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상세 설명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url0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~5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이미지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productMainImageUrl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메인 이미지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productVideoUrl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비디오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F18491-8582-A149-E5A8-DFD02B1D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92996"/>
              </p:ext>
            </p:extLst>
          </p:nvPr>
        </p:nvGraphicFramePr>
        <p:xfrm>
          <a:off x="6329679" y="1290166"/>
          <a:ext cx="5527041" cy="4662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121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3169920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evaluateRate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평점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lastestVolume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discount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할인율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shopUrl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 페이지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firstLevelCategoryName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첫 번째 카테고리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secondLevelCategoryName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두 번째 카테고리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promotionLink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프로모션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createdAt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엔티티 생성일자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updatedAt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엔티티 수정일자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알리 익스프레스 </a:t>
            </a:r>
            <a:r>
              <a:rPr kumimoji="1" lang="en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Product Entity 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속성 정보</a:t>
            </a:r>
          </a:p>
        </p:txBody>
      </p:sp>
    </p:spTree>
    <p:extLst>
      <p:ext uri="{BB962C8B-B14F-4D97-AF65-F5344CB8AC3E}">
        <p14:creationId xmlns:p14="http://schemas.microsoft.com/office/powerpoint/2010/main" val="369401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알리 익스프레스 상품 </a:t>
            </a:r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DB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6DA0D-5AB8-8198-B0F3-FCB20910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07" y="1151273"/>
            <a:ext cx="10024783" cy="53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5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BD788-EBD0-1CD8-B895-59004736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586" y="1196787"/>
            <a:ext cx="7916825" cy="366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5F4ECD-74BF-0C56-063E-AE8342E8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21" y="5182941"/>
            <a:ext cx="10806953" cy="13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9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 상품 등록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4DCBAF-12BA-CBDA-6EAE-29B5D91A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7" y="1438292"/>
            <a:ext cx="10806952" cy="2880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56A027-C7CB-6B0F-264E-D98463666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7" y="4682590"/>
            <a:ext cx="10806952" cy="13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46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스마트 스토어 상품 등록 파라미터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90B841-F0DC-519E-76E7-4043810D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9748"/>
              </p:ext>
            </p:extLst>
          </p:nvPr>
        </p:nvGraphicFramePr>
        <p:xfrm>
          <a:off x="568959" y="1290166"/>
          <a:ext cx="3276900" cy="518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335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statusType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saleType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leafCategory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Id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카테고리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ID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detailContent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Representative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Image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대표 이미지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URL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optionalImages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이미지 배열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saleStartDate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시작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saleEndDate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종료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86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90F628-C725-8107-F5BD-AF3EA8079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72914"/>
              </p:ext>
            </p:extLst>
          </p:nvPr>
        </p:nvGraphicFramePr>
        <p:xfrm>
          <a:off x="4188760" y="1290166"/>
          <a:ext cx="3570194" cy="515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052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869142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stockQuantity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재고 수량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deliveryType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delivery</a:t>
                      </a:r>
                    </a:p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Company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baseFee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기본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deliveryArea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구역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2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area2extraFee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구역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claimDeliveryInfo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클레임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반품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/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교환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returnDeliveryFee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반품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Exchange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DeliveryFee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교환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businessCustoms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ClearanceSaleYn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통관 판매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9473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7C69C8-25DA-542A-ADB0-96405F3AB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89068"/>
              </p:ext>
            </p:extLst>
          </p:nvPr>
        </p:nvGraphicFramePr>
        <p:xfrm>
          <a:off x="8062901" y="1290166"/>
          <a:ext cx="3825151" cy="518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935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988216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afterService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TelephoneNumber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AS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전화번호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afterService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GuideContent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AS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안내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minor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Purchasable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미성년자 구매</a:t>
                      </a:r>
                      <a:endParaRPr lang="en-US" altLang="ko-KR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가능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productInfo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ProvidedNotice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요약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productInfo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ProvidedNoticeType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정보 제공</a:t>
                      </a:r>
                      <a:endParaRPr lang="en-US" altLang="ko-KR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공지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etcInfo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ETC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타입 세부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naverShopping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Registration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고객 서비스 전화번호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customerBenefit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고객 혜택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channelProduct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DisplayStatusType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전시 상태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channelNo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전시 채널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3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72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삭제를 위한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68368-7FF0-82E8-C267-8EB83726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11" y="1351429"/>
            <a:ext cx="3411666" cy="4491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3E9F7-2BBC-EA73-A8F3-C7B9C9AA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742" y="1351429"/>
            <a:ext cx="3411665" cy="44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7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26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등록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AB959-880B-14D2-6F7F-B4B231537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71" y="1350558"/>
            <a:ext cx="8786255" cy="46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27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등록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91F62-8D38-216B-9848-DAC361FD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588" y="1312346"/>
            <a:ext cx="8818541" cy="47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28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전체 코드 흐름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89E17-3657-51B6-CBD0-CBD6C2CB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459" y="1150925"/>
            <a:ext cx="7862403" cy="54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10.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프로그램 시연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08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6998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872367" y="2130567"/>
            <a:ext cx="8784427" cy="259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코로나 시기를 기점으로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국제 </a:t>
            </a:r>
            <a:r>
              <a:rPr lang="en-US" altLang="ko-KR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e-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커머스 시장이 크게 성장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했고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,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국내 온라인 쇼핑몰 이용자 수가 크게 늘었다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  <a:p>
            <a:pPr>
              <a:lnSpc>
                <a:spcPct val="135017"/>
              </a:lnSpc>
            </a:pPr>
            <a:endParaRPr lang="en-US" altLang="ko-KR" sz="2500" dirty="0">
              <a:latin typeface="NanumBarunGothicOTF UltraLight" pitchFamily="2" charset="-128"/>
              <a:ea typeface="NanumBarunGothicOTF UltraLight" pitchFamily="2" charset="-128"/>
            </a:endParaRPr>
          </a:p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스마트 스토어에서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신규 판매자에게 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수수료 감면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, </a:t>
            </a:r>
          </a:p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무료 마케팅 서비스 지원 등의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혜택을 제공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하고 있다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EB1E30-27AF-42F9-AA6F-6A1F5C95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83C52726-F849-5298-D801-9C256BC15F0A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주제 선정 배경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CC7A56-9944-47D8-B410-97C80230C83B}"/>
              </a:ext>
            </a:extLst>
          </p:cNvPr>
          <p:cNvGrpSpPr/>
          <p:nvPr/>
        </p:nvGrpSpPr>
        <p:grpSpPr>
          <a:xfrm>
            <a:off x="-1" y="3101597"/>
            <a:ext cx="12191998" cy="654806"/>
            <a:chOff x="-1" y="3101597"/>
            <a:chExt cx="12191998" cy="6548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966ADF-97DB-3952-99E9-8925FE368CAE}"/>
                </a:ext>
              </a:extLst>
            </p:cNvPr>
            <p:cNvSpPr/>
            <p:nvPr/>
          </p:nvSpPr>
          <p:spPr>
            <a:xfrm>
              <a:off x="-1" y="3101597"/>
              <a:ext cx="12191998" cy="654806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3169313"/>
              <a:ext cx="8975402" cy="519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500" b="1" dirty="0"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상품 세부 정보를 어떻게 넣을 수 있을까</a:t>
              </a:r>
              <a:r>
                <a:rPr lang="en-US" altLang="ko-KR" sz="2500" b="1" dirty="0"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?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19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DF704-EE62-5CFD-A593-9AE2E32B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78" y="1845532"/>
            <a:ext cx="7921644" cy="4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32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B9EB4-8891-F546-67C9-8E97C2F1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0" y="2356165"/>
            <a:ext cx="5457501" cy="327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92A87F-0739-BDFE-27CB-903C03E1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476" y="2491402"/>
            <a:ext cx="5868934" cy="30034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95A05F3-FBAA-87D9-8DD7-0631BF457E76}"/>
              </a:ext>
            </a:extLst>
          </p:cNvPr>
          <p:cNvSpPr/>
          <p:nvPr/>
        </p:nvSpPr>
        <p:spPr>
          <a:xfrm>
            <a:off x="5099426" y="3661469"/>
            <a:ext cx="1634511" cy="7933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웹 </a:t>
            </a:r>
            <a:r>
              <a:rPr kumimoji="1" lang="ko-KR" altLang="en-US" dirty="0" err="1"/>
              <a:t>크롤링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95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6997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33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7C6724-1213-5DAD-6F72-767F6019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36" y="1941904"/>
            <a:ext cx="5549461" cy="3965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87508B-1AA6-8B20-A7ED-91DCCD03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8" y="1738432"/>
            <a:ext cx="5882103" cy="473823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7D26A84-9368-BF66-041E-CD27AD0A4E88}"/>
              </a:ext>
            </a:extLst>
          </p:cNvPr>
          <p:cNvSpPr/>
          <p:nvPr/>
        </p:nvSpPr>
        <p:spPr>
          <a:xfrm>
            <a:off x="5683686" y="3429000"/>
            <a:ext cx="958850" cy="10477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249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프로젝트 진척도</a:t>
            </a:r>
            <a:endParaRPr lang="en-US" altLang="ko-KR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64EBDD-873F-E979-DFDE-A66C7786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34</a:t>
            </a:fld>
            <a:endParaRPr kumimoji="1" lang="ko-KR" altLang="en-US"/>
          </a:p>
        </p:txBody>
      </p:sp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67A2BB74-1C54-FDE2-7403-D4DE65CFE6C0}"/>
              </a:ext>
            </a:extLst>
          </p:cNvPr>
          <p:cNvSpPr txBox="1"/>
          <p:nvPr/>
        </p:nvSpPr>
        <p:spPr>
          <a:xfrm>
            <a:off x="-995828" y="2977180"/>
            <a:ext cx="5913958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Task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모두 완료 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+ </a:t>
            </a:r>
          </a:p>
          <a:p>
            <a:pPr algn="ctr">
              <a:lnSpc>
                <a:spcPct val="135017"/>
              </a:lnSpc>
            </a:pPr>
            <a:r>
              <a:rPr lang="ko-KR" altLang="en-US" sz="20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크롤링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추가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093CFB-A22E-9CD1-C179-5E344DA9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47" y="136525"/>
            <a:ext cx="7592962" cy="66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7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29;p38">
            <a:extLst>
              <a:ext uri="{FF2B5EF4-FFF2-40B4-BE49-F238E27FC236}">
                <a16:creationId xmlns:a16="http://schemas.microsoft.com/office/drawing/2014/main" id="{E21A7E2C-4DEB-1F4C-CF37-A459F52C89A9}"/>
              </a:ext>
            </a:extLst>
          </p:cNvPr>
          <p:cNvSpPr txBox="1"/>
          <p:nvPr/>
        </p:nvSpPr>
        <p:spPr>
          <a:xfrm>
            <a:off x="1525099" y="4550777"/>
            <a:ext cx="10678000" cy="30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스프링과 </a:t>
            </a:r>
            <a:r>
              <a:rPr lang="ko-KR" altLang="en-US" sz="1470" i="0" dirty="0" err="1">
                <a:solidFill>
                  <a:srgbClr val="141414"/>
                </a:solidFill>
                <a:effectLst/>
                <a:latin typeface="Pretendard Variable"/>
              </a:rPr>
              <a:t>스프링부트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(Spring Boot)</a:t>
            </a:r>
            <a:r>
              <a:rPr lang="ko-KR" altLang="en-US" sz="1470" i="0" dirty="0" err="1">
                <a:solidFill>
                  <a:srgbClr val="141414"/>
                </a:solidFill>
                <a:effectLst/>
                <a:latin typeface="Pretendard Variable"/>
              </a:rPr>
              <a:t>ㅣ정의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특징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사용 이유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생성 방법</a:t>
            </a:r>
            <a:r>
              <a:rPr lang="en-US" altLang="ko-KR" sz="1470" dirty="0">
                <a:solidFill>
                  <a:srgbClr val="141414"/>
                </a:solidFill>
                <a:latin typeface="Pretendard Variable"/>
              </a:rPr>
              <a:t>. </a:t>
            </a:r>
            <a:r>
              <a:rPr lang="en-US" altLang="ko-KR" sz="1467" dirty="0"/>
              <a:t>2022</a:t>
            </a:r>
            <a:endParaRPr lang="en-US" altLang="ko" sz="1467" b="1" u="sng" dirty="0">
              <a:solidFill>
                <a:schemeClr val="hlink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09396E-45EC-4A69-459C-E5E4C548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35</a:t>
            </a:fld>
            <a:endParaRPr kumimoji="1" lang="ko-KR" altLang="en-US"/>
          </a:p>
        </p:txBody>
      </p:sp>
      <p:sp>
        <p:nvSpPr>
          <p:cNvPr id="16" name="Google Shape;200;p27">
            <a:extLst>
              <a:ext uri="{FF2B5EF4-FFF2-40B4-BE49-F238E27FC236}">
                <a16:creationId xmlns:a16="http://schemas.microsoft.com/office/drawing/2014/main" id="{074102AB-4611-598D-DAD1-C0042F3C420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13.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참고 문헌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79530-D007-3451-37C0-C2DEAA88DFD1}"/>
              </a:ext>
            </a:extLst>
          </p:cNvPr>
          <p:cNvGrpSpPr/>
          <p:nvPr/>
        </p:nvGrpSpPr>
        <p:grpSpPr>
          <a:xfrm>
            <a:off x="907879" y="1178532"/>
            <a:ext cx="10170634" cy="4568048"/>
            <a:chOff x="907879" y="1964494"/>
            <a:chExt cx="10170634" cy="4568048"/>
          </a:xfrm>
        </p:grpSpPr>
        <p:sp>
          <p:nvSpPr>
            <p:cNvPr id="429" name="Google Shape;429;p38"/>
            <p:cNvSpPr txBox="1"/>
            <p:nvPr/>
          </p:nvSpPr>
          <p:spPr>
            <a:xfrm>
              <a:off x="1525099" y="3859822"/>
              <a:ext cx="9553414" cy="553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https://openservice.aliexpress.com/doc/api.htm?spm=a2o9m.11193531.0.0.69123b53xRCDne#/api?cid=3&amp;path=/auth/token/security/create&amp;methodType=GET/POST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60D7C3-10B2-22A1-4BB4-192868E5B3D3}"/>
                </a:ext>
              </a:extLst>
            </p:cNvPr>
            <p:cNvSpPr txBox="1"/>
            <p:nvPr/>
          </p:nvSpPr>
          <p:spPr>
            <a:xfrm>
              <a:off x="907879" y="3830675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[3]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4" name="Google Shape;429;p38">
              <a:extLst>
                <a:ext uri="{FF2B5EF4-FFF2-40B4-BE49-F238E27FC236}">
                  <a16:creationId xmlns:a16="http://schemas.microsoft.com/office/drawing/2014/main" id="{5A3C5D9A-61CE-1E18-33DD-3C793EA09EF3}"/>
                </a:ext>
              </a:extLst>
            </p:cNvPr>
            <p:cNvSpPr txBox="1"/>
            <p:nvPr/>
          </p:nvSpPr>
          <p:spPr>
            <a:xfrm>
              <a:off x="1525099" y="4726206"/>
              <a:ext cx="9373742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400" b="1" u="sng" dirty="0">
                  <a:solidFill>
                    <a:schemeClr val="hlink"/>
                  </a:solidFill>
                </a:rPr>
                <a:t>https://www.codestates.com/blog/content/%EC%8A%A4%ED%94%84%EB%A7%81-%EC%8A%A4%ED%94%84%EB%A7%81%EB%B6%80%ED%8A%B8</a:t>
              </a:r>
              <a:endParaRPr lang="en-US" altLang="ko-KR"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446390-CC8A-216E-F98B-115604E4C72D}"/>
                </a:ext>
              </a:extLst>
            </p:cNvPr>
            <p:cNvSpPr txBox="1"/>
            <p:nvPr/>
          </p:nvSpPr>
          <p:spPr>
            <a:xfrm>
              <a:off x="907879" y="4875074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[4]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6" name="Google Shape;429;p38">
              <a:extLst>
                <a:ext uri="{FF2B5EF4-FFF2-40B4-BE49-F238E27FC236}">
                  <a16:creationId xmlns:a16="http://schemas.microsoft.com/office/drawing/2014/main" id="{2F5EF576-BEFE-85CA-352C-F57F604C4D9F}"/>
                </a:ext>
              </a:extLst>
            </p:cNvPr>
            <p:cNvSpPr txBox="1"/>
            <p:nvPr/>
          </p:nvSpPr>
          <p:spPr>
            <a:xfrm>
              <a:off x="1525099" y="1964494"/>
              <a:ext cx="8776531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ko-KR" altLang="en-US" sz="1467" dirty="0"/>
                <a:t>네이버 커머스 </a:t>
              </a:r>
              <a:r>
                <a:rPr lang="en-US" altLang="ko-KR" sz="1467" dirty="0"/>
                <a:t>API </a:t>
              </a:r>
              <a:r>
                <a:rPr lang="ko-KR" altLang="en-US" sz="1467" dirty="0"/>
                <a:t>센터</a:t>
              </a:r>
              <a:r>
                <a:rPr lang="en-US" altLang="ko-KR" sz="1467" dirty="0"/>
                <a:t>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2023.</a:t>
              </a:r>
              <a:r>
                <a:rPr lang="ko-KR" altLang="en-US" sz="1467" dirty="0"/>
                <a:t> 커머스</a:t>
              </a:r>
              <a:r>
                <a:rPr lang="en-US" altLang="ko-KR" sz="1467" dirty="0"/>
                <a:t>API(2.30.0)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B5227F-A2C0-3D7E-1F11-C31DB4ED22C6}"/>
                </a:ext>
              </a:extLst>
            </p:cNvPr>
            <p:cNvSpPr txBox="1"/>
            <p:nvPr/>
          </p:nvSpPr>
          <p:spPr>
            <a:xfrm>
              <a:off x="907879" y="2004118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[1]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8" name="Google Shape;429;p38">
              <a:extLst>
                <a:ext uri="{FF2B5EF4-FFF2-40B4-BE49-F238E27FC236}">
                  <a16:creationId xmlns:a16="http://schemas.microsoft.com/office/drawing/2014/main" id="{9722416B-7D18-5EDA-9C68-7D2E3B64E123}"/>
                </a:ext>
              </a:extLst>
            </p:cNvPr>
            <p:cNvSpPr txBox="1"/>
            <p:nvPr/>
          </p:nvSpPr>
          <p:spPr>
            <a:xfrm>
              <a:off x="1525099" y="2917815"/>
              <a:ext cx="9373742" cy="553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https://openservice.aliexpress.com/doc/doc.htm?spm=a2o9m.11193535.0.0.220b59b2EBHUqf&amp;nodeId=27493&amp;docId=118729#/?docId=1358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D11D24-55C5-6CA2-0FCB-37E6FBB4C9E8}"/>
                </a:ext>
              </a:extLst>
            </p:cNvPr>
            <p:cNvSpPr txBox="1"/>
            <p:nvPr/>
          </p:nvSpPr>
          <p:spPr>
            <a:xfrm>
              <a:off x="907879" y="2865704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[2]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11" name="Google Shape;429;p38">
              <a:extLst>
                <a:ext uri="{FF2B5EF4-FFF2-40B4-BE49-F238E27FC236}">
                  <a16:creationId xmlns:a16="http://schemas.microsoft.com/office/drawing/2014/main" id="{AC5077C1-B017-EB39-E8DB-83E9B0132013}"/>
                </a:ext>
              </a:extLst>
            </p:cNvPr>
            <p:cNvSpPr txBox="1"/>
            <p:nvPr/>
          </p:nvSpPr>
          <p:spPr>
            <a:xfrm>
              <a:off x="1525099" y="2209302"/>
              <a:ext cx="7688119" cy="27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https://apicenter.commerce.naver.com/ko/basic/commerce-api#</a:t>
              </a:r>
            </a:p>
          </p:txBody>
        </p:sp>
        <p:sp>
          <p:nvSpPr>
            <p:cNvPr id="12" name="Google Shape;429;p38">
              <a:extLst>
                <a:ext uri="{FF2B5EF4-FFF2-40B4-BE49-F238E27FC236}">
                  <a16:creationId xmlns:a16="http://schemas.microsoft.com/office/drawing/2014/main" id="{473543EB-44EC-5E80-5BF3-9CC443C5A166}"/>
                </a:ext>
              </a:extLst>
            </p:cNvPr>
            <p:cNvSpPr txBox="1"/>
            <p:nvPr/>
          </p:nvSpPr>
          <p:spPr>
            <a:xfrm>
              <a:off x="1525098" y="2667084"/>
              <a:ext cx="9553415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-KR" sz="1467" dirty="0"/>
                <a:t>AliExpress Open Platform.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2024. Developer Guide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13" name="Google Shape;429;p38">
              <a:extLst>
                <a:ext uri="{FF2B5EF4-FFF2-40B4-BE49-F238E27FC236}">
                  <a16:creationId xmlns:a16="http://schemas.microsoft.com/office/drawing/2014/main" id="{19FDE711-BD4E-1980-E156-B781042D138A}"/>
                </a:ext>
              </a:extLst>
            </p:cNvPr>
            <p:cNvSpPr txBox="1"/>
            <p:nvPr/>
          </p:nvSpPr>
          <p:spPr>
            <a:xfrm>
              <a:off x="1525099" y="3570034"/>
              <a:ext cx="8776531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-KR" sz="1467" dirty="0"/>
                <a:t>AliExpress Open Platform.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2023. API Document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19" name="Google Shape;429;p38">
              <a:extLst>
                <a:ext uri="{FF2B5EF4-FFF2-40B4-BE49-F238E27FC236}">
                  <a16:creationId xmlns:a16="http://schemas.microsoft.com/office/drawing/2014/main" id="{20616D5D-67F0-D087-5B8B-3115591F5658}"/>
                </a:ext>
              </a:extLst>
            </p:cNvPr>
            <p:cNvSpPr txBox="1"/>
            <p:nvPr/>
          </p:nvSpPr>
          <p:spPr>
            <a:xfrm>
              <a:off x="1525099" y="5883731"/>
              <a:ext cx="9373742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400" b="1" u="sng" dirty="0">
                  <a:solidFill>
                    <a:schemeClr val="hlink"/>
                  </a:solidFill>
                </a:rPr>
                <a:t>https://aws.amazon.com/ko/what-is/?faq-hub-cards.sort-by=item.additionalFields.sortDate&amp;faq-hub-cards.sort-order=desc&amp;awsf.tech-category=*all</a:t>
              </a:r>
              <a:endParaRPr lang="en-US" altLang="ko-KR"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962EDD-0418-A732-E7EC-FCA1FECA7E25}"/>
                </a:ext>
              </a:extLst>
            </p:cNvPr>
            <p:cNvSpPr txBox="1"/>
            <p:nvPr/>
          </p:nvSpPr>
          <p:spPr>
            <a:xfrm>
              <a:off x="907879" y="6070877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[5]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</p:grpSp>
      <p:sp>
        <p:nvSpPr>
          <p:cNvPr id="21" name="Google Shape;429;p38">
            <a:extLst>
              <a:ext uri="{FF2B5EF4-FFF2-40B4-BE49-F238E27FC236}">
                <a16:creationId xmlns:a16="http://schemas.microsoft.com/office/drawing/2014/main" id="{FDC62D4F-1357-71C5-C92A-D4662ECCF486}"/>
              </a:ext>
            </a:extLst>
          </p:cNvPr>
          <p:cNvSpPr txBox="1"/>
          <p:nvPr/>
        </p:nvSpPr>
        <p:spPr>
          <a:xfrm>
            <a:off x="1525099" y="5594199"/>
            <a:ext cx="10678000" cy="30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127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클라우드 컴퓨팅 개념 허브</a:t>
            </a:r>
            <a:r>
              <a:rPr lang="en-US" altLang="ko-KR" sz="127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1467" dirty="0"/>
              <a:t>2024</a:t>
            </a:r>
            <a:endParaRPr lang="en-US" altLang="ko" sz="1467" b="1" u="sng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459199" y="2593114"/>
            <a:ext cx="7273600" cy="1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6997"/>
              </a:lnSpc>
            </a:pPr>
            <a:r>
              <a:rPr lang="en-US" sz="9733" b="1" dirty="0" err="1">
                <a:solidFill>
                  <a:srgbClr val="0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QnA</a:t>
            </a:r>
            <a:endParaRPr sz="933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2262153" y="4540891"/>
            <a:ext cx="75965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2400" b="1" u="sng" dirty="0">
                <a:solidFill>
                  <a:schemeClr val="hlink"/>
                </a:solidFill>
                <a:hlinkClick r:id="rId4"/>
              </a:rPr>
              <a:t>https://github.com/SoulTree-Lovers/Auto-Store</a:t>
            </a:r>
            <a:endParaRPr sz="933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53BB29-E7C9-014C-F422-46A01EDF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4F5661-6967-6D4B-6B6A-2D18261567F1}"/>
              </a:ext>
            </a:extLst>
          </p:cNvPr>
          <p:cNvSpPr/>
          <p:nvPr/>
        </p:nvSpPr>
        <p:spPr>
          <a:xfrm>
            <a:off x="2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Google Shape;193;p26">
            <a:extLst>
              <a:ext uri="{FF2B5EF4-FFF2-40B4-BE49-F238E27FC236}">
                <a16:creationId xmlns:a16="http://schemas.microsoft.com/office/drawing/2014/main" id="{1AA93A9E-B774-0C4F-05DA-D97B15D86192}"/>
              </a:ext>
            </a:extLst>
          </p:cNvPr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861356-CD5A-7F3C-6E19-3E3FDC20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13" name="Google Shape;200;p27">
            <a:extLst>
              <a:ext uri="{FF2B5EF4-FFF2-40B4-BE49-F238E27FC236}">
                <a16:creationId xmlns:a16="http://schemas.microsoft.com/office/drawing/2014/main" id="{D5E56C4F-DB4C-9887-684E-41F7B6F875D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(1)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4" name="Google Shape;201;p27">
            <a:extLst>
              <a:ext uri="{FF2B5EF4-FFF2-40B4-BE49-F238E27FC236}">
                <a16:creationId xmlns:a16="http://schemas.microsoft.com/office/drawing/2014/main" id="{2EDBCBB7-9E85-5D56-F533-101F271DE76E}"/>
              </a:ext>
            </a:extLst>
          </p:cNvPr>
          <p:cNvSpPr txBox="1"/>
          <p:nvPr/>
        </p:nvSpPr>
        <p:spPr>
          <a:xfrm>
            <a:off x="1166782" y="5856072"/>
            <a:ext cx="985843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-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미국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–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영국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일본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순서대로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커머스 판매량이 많은 것을 확인할 수 있음</a:t>
            </a:r>
            <a:endParaRPr lang="en-US" altLang="ko-KR" sz="2000" dirty="0">
              <a:highlight>
                <a:srgbClr val="FFFF00"/>
              </a:highligh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D7167F-14BB-6E9E-D299-A9AE45F23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" t="7082" r="6831" b="14335"/>
          <a:stretch/>
        </p:blipFill>
        <p:spPr>
          <a:xfrm>
            <a:off x="880782" y="1408115"/>
            <a:ext cx="10374406" cy="4011049"/>
          </a:xfrm>
          <a:prstGeom prst="rect">
            <a:avLst/>
          </a:prstGeom>
        </p:spPr>
      </p:pic>
      <p:sp>
        <p:nvSpPr>
          <p:cNvPr id="20" name="Google Shape;235;p28">
            <a:extLst>
              <a:ext uri="{FF2B5EF4-FFF2-40B4-BE49-F238E27FC236}">
                <a16:creationId xmlns:a16="http://schemas.microsoft.com/office/drawing/2014/main" id="{9A602B0D-9CE6-6968-0D76-36CF2D635481}"/>
              </a:ext>
            </a:extLst>
          </p:cNvPr>
          <p:cNvSpPr txBox="1"/>
          <p:nvPr/>
        </p:nvSpPr>
        <p:spPr>
          <a:xfrm>
            <a:off x="5814054" y="5358641"/>
            <a:ext cx="57799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출처: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altLang="ko-KR" sz="1100" b="0" i="0" u="sng" dirty="0">
                <a:effectLst/>
                <a:latin typeface="source-serif-pro"/>
                <a:hlinkClick r:id="rId5"/>
              </a:rPr>
              <a:t>https://localizejs.com/articles/the-top-10-e-commerce-markets-you-should-be-targeting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4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1FFA-2B8F-5B66-830D-531333B3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4E4EA26-82D6-5E35-2B55-80F67D78C93E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(2)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6EC038-8508-8139-77AE-3A8534D4DF98}"/>
              </a:ext>
            </a:extLst>
          </p:cNvPr>
          <p:cNvSpPr/>
          <p:nvPr/>
        </p:nvSpPr>
        <p:spPr>
          <a:xfrm>
            <a:off x="-1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Google Shape;201;p27">
            <a:extLst>
              <a:ext uri="{FF2B5EF4-FFF2-40B4-BE49-F238E27FC236}">
                <a16:creationId xmlns:a16="http://schemas.microsoft.com/office/drawing/2014/main" id="{D7B37579-123E-AF28-BF99-602F4C93E455}"/>
              </a:ext>
            </a:extLst>
          </p:cNvPr>
          <p:cNvSpPr txBox="1"/>
          <p:nvPr/>
        </p:nvSpPr>
        <p:spPr>
          <a:xfrm>
            <a:off x="598925" y="5856072"/>
            <a:ext cx="1099414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해외 직구 사이트 이용자의 수는 전체의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10%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불과함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Google Shape;234;p28">
            <a:extLst>
              <a:ext uri="{FF2B5EF4-FFF2-40B4-BE49-F238E27FC236}">
                <a16:creationId xmlns:a16="http://schemas.microsoft.com/office/drawing/2014/main" id="{BF2B2520-EB98-F1A2-345B-82B6CB3032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17" y="1166969"/>
            <a:ext cx="5342095" cy="40932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5;p28">
            <a:extLst>
              <a:ext uri="{FF2B5EF4-FFF2-40B4-BE49-F238E27FC236}">
                <a16:creationId xmlns:a16="http://schemas.microsoft.com/office/drawing/2014/main" id="{030B2691-F243-7694-704A-FFA58B4EBB4B}"/>
              </a:ext>
            </a:extLst>
          </p:cNvPr>
          <p:cNvSpPr txBox="1"/>
          <p:nvPr/>
        </p:nvSpPr>
        <p:spPr>
          <a:xfrm>
            <a:off x="4793878" y="5364071"/>
            <a:ext cx="353604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출처: https://jmagazine.joins.com/forbes/view/337930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53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6997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9"/>
          <p:cNvCxnSpPr>
            <a:cxnSpLocks/>
          </p:cNvCxnSpPr>
          <p:nvPr/>
        </p:nvCxnSpPr>
        <p:spPr>
          <a:xfrm flipH="1">
            <a:off x="3920514" y="1757157"/>
            <a:ext cx="18800" cy="3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/>
          <p:nvPr/>
        </p:nvSpPr>
        <p:spPr>
          <a:xfrm>
            <a:off x="1986231" y="2314024"/>
            <a:ext cx="685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" sz="16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6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986231" y="3505891"/>
            <a:ext cx="685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" sz="16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6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3202A9-62A5-CDDF-28C9-AD5821AC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6" name="Google Shape;200;p27">
            <a:extLst>
              <a:ext uri="{FF2B5EF4-FFF2-40B4-BE49-F238E27FC236}">
                <a16:creationId xmlns:a16="http://schemas.microsoft.com/office/drawing/2014/main" id="{67F2B4EF-37F3-6414-A913-768771D3DC6E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(3)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4E5913-D1B5-0121-6623-A2ECA0A67FBB}"/>
              </a:ext>
            </a:extLst>
          </p:cNvPr>
          <p:cNvSpPr/>
          <p:nvPr/>
        </p:nvSpPr>
        <p:spPr>
          <a:xfrm>
            <a:off x="-1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Google Shape;201;p27">
            <a:extLst>
              <a:ext uri="{FF2B5EF4-FFF2-40B4-BE49-F238E27FC236}">
                <a16:creationId xmlns:a16="http://schemas.microsoft.com/office/drawing/2014/main" id="{3503678A-6CA9-7793-4AD8-C4004C599946}"/>
              </a:ext>
            </a:extLst>
          </p:cNvPr>
          <p:cNvSpPr txBox="1"/>
          <p:nvPr/>
        </p:nvSpPr>
        <p:spPr>
          <a:xfrm>
            <a:off x="598925" y="5856072"/>
            <a:ext cx="1099414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스마트 스토어에 상품을 등록하기 위해서는 복잡한 절차가 필요함</a:t>
            </a:r>
            <a:endParaRPr lang="en-US" altLang="ko-KR" sz="2000" dirty="0">
              <a:highlight>
                <a:srgbClr val="FFFF00"/>
              </a:highligh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30B212-B938-BD7E-D7B8-BD7DE14F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28" y="1084696"/>
            <a:ext cx="2421284" cy="2224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6D311F-6A23-A75E-2EDC-A35FFBBD4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72" y="1084695"/>
            <a:ext cx="2364884" cy="21724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38FEBB-D6FA-1FBA-315A-354B80097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83" y="1084694"/>
            <a:ext cx="2462903" cy="2172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D63C87-64E3-B841-2251-704F2EAB8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534" y="3586420"/>
            <a:ext cx="2415778" cy="2082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AD5EF-614D-2CA4-6A23-4D65AE38A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372" y="3600865"/>
            <a:ext cx="2388201" cy="20682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AF4C75-0FA8-B296-0E1B-C476F089D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83" y="3672090"/>
            <a:ext cx="2462903" cy="19970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163011" y="2000638"/>
            <a:ext cx="17318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4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WHY</a:t>
            </a:r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03C8F338-7AF3-8AF6-EBCA-4EA4F0289FA2}"/>
              </a:ext>
            </a:extLst>
          </p:cNvPr>
          <p:cNvSpPr txBox="1"/>
          <p:nvPr/>
        </p:nvSpPr>
        <p:spPr>
          <a:xfrm>
            <a:off x="7789801" y="2000638"/>
            <a:ext cx="20104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4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WHAT</a:t>
            </a:r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09767219-D39C-1953-1801-7A12C6E06154}"/>
              </a:ext>
            </a:extLst>
          </p:cNvPr>
          <p:cNvSpPr txBox="1"/>
          <p:nvPr/>
        </p:nvSpPr>
        <p:spPr>
          <a:xfrm>
            <a:off x="600579" y="3372320"/>
            <a:ext cx="50202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등록의 </a:t>
            </a: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복잡한 과정을 생략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하고</a:t>
            </a:r>
            <a:r>
              <a:rPr lang="en-US" altLang="ko-KR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pPr algn="ctr">
              <a:lnSpc>
                <a:spcPct val="135017"/>
              </a:lnSpc>
            </a:pP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직구를 쉽게 경험할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수 있게 하기 위해</a:t>
            </a:r>
            <a:endParaRPr lang="en-US" altLang="ko-KR" sz="2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F40E7D53-434D-1BD5-9D74-6494E6B4859E}"/>
              </a:ext>
            </a:extLst>
          </p:cNvPr>
          <p:cNvSpPr txBox="1"/>
          <p:nvPr/>
        </p:nvSpPr>
        <p:spPr>
          <a:xfrm>
            <a:off x="5328255" y="3372320"/>
            <a:ext cx="69335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 상품을 스마트 스토어에 </a:t>
            </a:r>
            <a:endParaRPr lang="en-US" altLang="ko-KR" sz="2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algn="ctr">
              <a:lnSpc>
                <a:spcPct val="135017"/>
              </a:lnSpc>
            </a:pP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자동으로 등록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해주는 프로그램을 만들 것이다</a:t>
            </a:r>
            <a:r>
              <a:rPr lang="en-US" altLang="ko-KR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FE0A49-AC19-44E4-0730-8BBFB93A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7" name="Google Shape;200;p27">
            <a:extLst>
              <a:ext uri="{FF2B5EF4-FFF2-40B4-BE49-F238E27FC236}">
                <a16:creationId xmlns:a16="http://schemas.microsoft.com/office/drawing/2014/main" id="{BB30A394-0855-7222-1049-F1EBE5C96450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정의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3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92A44-EAD7-634E-9EEA-6D355F25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5" name="Google Shape;200;p27">
            <a:extLst>
              <a:ext uri="{FF2B5EF4-FFF2-40B4-BE49-F238E27FC236}">
                <a16:creationId xmlns:a16="http://schemas.microsoft.com/office/drawing/2014/main" id="{EE9A1445-9B12-C35D-5BCB-554444A42391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(1)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4BCE2A-4F03-0219-DA7C-7410A8793386}"/>
              </a:ext>
            </a:extLst>
          </p:cNvPr>
          <p:cNvGrpSpPr/>
          <p:nvPr/>
        </p:nvGrpSpPr>
        <p:grpSpPr>
          <a:xfrm>
            <a:off x="624858" y="3770240"/>
            <a:ext cx="5640271" cy="2516345"/>
            <a:chOff x="777144" y="3770240"/>
            <a:chExt cx="5911018" cy="2516345"/>
          </a:xfrm>
        </p:grpSpPr>
        <p:pic>
          <p:nvPicPr>
            <p:cNvPr id="10" name="Google Shape;343;p31">
              <a:extLst>
                <a:ext uri="{FF2B5EF4-FFF2-40B4-BE49-F238E27FC236}">
                  <a16:creationId xmlns:a16="http://schemas.microsoft.com/office/drawing/2014/main" id="{061A56CF-FB24-E441-1AF7-86461F0DE03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4950" t="24826" r="18558" b="32145"/>
            <a:stretch/>
          </p:blipFill>
          <p:spPr>
            <a:xfrm>
              <a:off x="3169495" y="3770240"/>
              <a:ext cx="706620" cy="640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345;p31">
              <a:extLst>
                <a:ext uri="{FF2B5EF4-FFF2-40B4-BE49-F238E27FC236}">
                  <a16:creationId xmlns:a16="http://schemas.microsoft.com/office/drawing/2014/main" id="{BCCC97C0-0885-C0A7-6E76-395D0F1CDF89}"/>
                </a:ext>
              </a:extLst>
            </p:cNvPr>
            <p:cNvSpPr txBox="1"/>
            <p:nvPr/>
          </p:nvSpPr>
          <p:spPr>
            <a:xfrm>
              <a:off x="777144" y="3835145"/>
              <a:ext cx="5911018" cy="2451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800" b="1" dirty="0">
                  <a:solidFill>
                    <a:srgbClr val="5EB83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DM Sans"/>
                  <a:sym typeface="DM Sans"/>
                </a:rPr>
                <a:t>Spring Batch</a:t>
              </a:r>
              <a:endParaRPr sz="2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endParaRPr>
            </a:p>
            <a:p>
              <a:pPr marL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dirty="0">
                  <a:solidFill>
                    <a:schemeClr val="dk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대량의 데이터 처리를 위한 경량화된 프레임워크로, 반복적인 작업을 수행하는 일괄 처리 작업을 효율적으로 처리할 수 있는 기능을 제공한다. 대용량 데이터 처리나 주기적인 업무 처리 등을 효율적으로 처리할 수 있고, 대용량 데이터 처리에 적합한 분산 방식의 처리를 지원한다.</a:t>
              </a:r>
              <a:endParaRPr dirty="0">
                <a:solidFill>
                  <a:srgbClr val="5EB83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854C9E-1504-4388-3EDE-01D52C872631}"/>
              </a:ext>
            </a:extLst>
          </p:cNvPr>
          <p:cNvGrpSpPr/>
          <p:nvPr/>
        </p:nvGrpSpPr>
        <p:grpSpPr>
          <a:xfrm>
            <a:off x="674029" y="1041172"/>
            <a:ext cx="5815710" cy="2511443"/>
            <a:chOff x="828675" y="1289006"/>
            <a:chExt cx="6094878" cy="2511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7A6E47-5936-7C43-5767-B58CEA88BDC0}"/>
                </a:ext>
              </a:extLst>
            </p:cNvPr>
            <p:cNvSpPr txBox="1"/>
            <p:nvPr/>
          </p:nvSpPr>
          <p:spPr>
            <a:xfrm>
              <a:off x="828675" y="1292518"/>
              <a:ext cx="6094878" cy="2507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rgbClr val="5EB83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DM Sans"/>
                  <a:sym typeface="DM Sans"/>
                </a:rPr>
                <a:t>Spring Boot</a:t>
              </a:r>
              <a:endParaRPr lang="ko-KR" altLang="en-US" sz="18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Java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의 웹 </a:t>
              </a:r>
              <a:r>
                <a:rPr lang="ko-KR" altLang="en-US" sz="1800" dirty="0" err="1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프레임워크이며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 주로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Java 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언어를 기반으로 사용한다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. </a:t>
              </a:r>
              <a:endParaRPr lang="ko-KR" altLang="en-US" sz="1800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객체 또는 메소드 등을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Spring Bean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으로 관리하여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DI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가 쉬울 뿐만 아니라 다양한 프레임워크와 호환성이 뛰어나다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.</a:t>
              </a:r>
              <a:endPara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</p:txBody>
        </p:sp>
        <p:pic>
          <p:nvPicPr>
            <p:cNvPr id="16" name="Google Shape;344;p31">
              <a:extLst>
                <a:ext uri="{FF2B5EF4-FFF2-40B4-BE49-F238E27FC236}">
                  <a16:creationId xmlns:a16="http://schemas.microsoft.com/office/drawing/2014/main" id="{15FC5655-8ECF-71A3-8E51-21277CB087A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570" t="27676" r="58881" b="30779"/>
            <a:stretch/>
          </p:blipFill>
          <p:spPr>
            <a:xfrm>
              <a:off x="3182681" y="1289006"/>
              <a:ext cx="706620" cy="6554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342;p31">
            <a:extLst>
              <a:ext uri="{FF2B5EF4-FFF2-40B4-BE49-F238E27FC236}">
                <a16:creationId xmlns:a16="http://schemas.microsoft.com/office/drawing/2014/main" id="{03BC2462-D30D-DF02-7E8C-A2D650B503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739" y="2036017"/>
            <a:ext cx="5542429" cy="3260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7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87065-EF7C-8B83-E823-71845C2E1F66}"/>
              </a:ext>
            </a:extLst>
          </p:cNvPr>
          <p:cNvSpPr txBox="1"/>
          <p:nvPr/>
        </p:nvSpPr>
        <p:spPr>
          <a:xfrm>
            <a:off x="364474" y="2140579"/>
            <a:ext cx="5607177" cy="342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는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두 소프트웨어 모듈 간에 데이터를 교환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할 수 있는 통신 메커니즘이다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모듈용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생성하면 다른 애플리케이션 개발자가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호출하여 기능을 코드에 통합할 수 있다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lang="ko-KR" altLang="en-US" dirty="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개발자는 </a:t>
            </a:r>
            <a:r>
              <a:rPr lang="en-US" altLang="ko-KR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키를 사용하여 </a:t>
            </a:r>
            <a:r>
              <a:rPr lang="en-US" altLang="ko-KR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액세스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제한하고 모니터링할 수 있다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키는 승인된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사용을 식별하여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보다 효율적으로 유지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관리 및 </a:t>
            </a:r>
            <a:r>
              <a:rPr lang="ko-KR" altLang="en-US" dirty="0" err="1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수익화할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수 있도록 한다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lang="ko-KR" altLang="en-US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3DE6C-5343-204D-2762-F45D6F27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  <p:sp>
        <p:nvSpPr>
          <p:cNvPr id="7" name="Google Shape;200;p27">
            <a:extLst>
              <a:ext uri="{FF2B5EF4-FFF2-40B4-BE49-F238E27FC236}">
                <a16:creationId xmlns:a16="http://schemas.microsoft.com/office/drawing/2014/main" id="{8C5EE931-50CB-91BB-C723-60518B99888D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(2)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" name="Google Shape;390;p34">
            <a:extLst>
              <a:ext uri="{FF2B5EF4-FFF2-40B4-BE49-F238E27FC236}">
                <a16:creationId xmlns:a16="http://schemas.microsoft.com/office/drawing/2014/main" id="{C29CE49C-C57A-AA03-4421-85B09A2A4A77}"/>
              </a:ext>
            </a:extLst>
          </p:cNvPr>
          <p:cNvSpPr txBox="1"/>
          <p:nvPr/>
        </p:nvSpPr>
        <p:spPr>
          <a:xfrm>
            <a:off x="598925" y="1345519"/>
            <a:ext cx="3924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DM Sans"/>
                <a:ea typeface="DM Sans"/>
                <a:cs typeface="DM Sans"/>
                <a:sym typeface="DM Sans"/>
              </a:rPr>
              <a:t>API</a:t>
            </a:r>
            <a:endParaRPr sz="100" dirty="0"/>
          </a:p>
        </p:txBody>
      </p:sp>
      <p:pic>
        <p:nvPicPr>
          <p:cNvPr id="3" name="Google Shape;391;p34">
            <a:extLst>
              <a:ext uri="{FF2B5EF4-FFF2-40B4-BE49-F238E27FC236}">
                <a16:creationId xmlns:a16="http://schemas.microsoft.com/office/drawing/2014/main" id="{4A263F37-65F0-39AD-DAA1-3A2060C50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26" y="2152095"/>
            <a:ext cx="5271831" cy="309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>
              <a:shade val="15000"/>
            </a:schemeClr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9050</TotalTime>
  <Words>2528</Words>
  <Application>Microsoft Office PowerPoint</Application>
  <PresentationFormat>와이드스크린</PresentationFormat>
  <Paragraphs>390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5" baseType="lpstr">
      <vt:lpstr>NanumBarunGothicOTF UltraLight</vt:lpstr>
      <vt:lpstr>NanumGothicExtraBold</vt:lpstr>
      <vt:lpstr>Pretendard Variable</vt:lpstr>
      <vt:lpstr>S-Core Dream 1 Thin</vt:lpstr>
      <vt:lpstr>S-Core Dream 3 Light</vt:lpstr>
      <vt:lpstr>S-Core Dream 5 Medium</vt:lpstr>
      <vt:lpstr>S-Core Dream 6 Bold</vt:lpstr>
      <vt:lpstr>S-Core Dream 7 ExtraBold</vt:lpstr>
      <vt:lpstr>S-Core Dream 8 Heavy</vt:lpstr>
      <vt:lpstr>source-serif-pro</vt:lpstr>
      <vt:lpstr>NanumGothic</vt:lpstr>
      <vt:lpstr>맑은 고딕</vt:lpstr>
      <vt:lpstr>맑은 고딕</vt:lpstr>
      <vt:lpstr>Arial</vt:lpstr>
      <vt:lpstr>Calibri</vt:lpstr>
      <vt:lpstr>DM Sans</vt:lpstr>
      <vt:lpstr>DM Sans Medium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SeungMin</dc:creator>
  <cp:lastModifiedBy>경빈 고</cp:lastModifiedBy>
  <cp:revision>208</cp:revision>
  <dcterms:created xsi:type="dcterms:W3CDTF">2024-04-21T15:57:14Z</dcterms:created>
  <dcterms:modified xsi:type="dcterms:W3CDTF">2024-05-29T14:52:27Z</dcterms:modified>
</cp:coreProperties>
</file>